
<file path=[Content_Types].xml><?xml version="1.0" encoding="utf-8"?>
<Types xmlns="http://schemas.openxmlformats.org/package/2006/content-types">
  <Default Extension="xml" ContentType="application/vnd.openxmlformats-officedocument.presentationml.presentation.main+xml"/>
  <Default Extension="fntdata" ContentType="application/x-fontdata"/>
  <Default Extension="png" ContentType="image/png"/>
  <Default Extension="rels" ContentType="application/vnd.openxmlformats-package.relationships+xml"/>
  <Override PartName="/ppt/notesMasters/notesMaster1.xml" ContentType="application/vnd.openxmlformats-officedocument.presentationml.notesMaster+xml"/>
  <Override PartName="/ppt/notesMasters/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slideMasters/slideMaster1.xml" ContentType="application/vnd.openxmlformats-officedocument.presentationml.slideMaster+xml"/>
  <Override PartName="/ppt/slideMasters/theme/theme2.xml" ContentType="application/vnd.openxmlformats-officedocument.theme+xml"/>
  <Override PartName="/ppt/slideLayouts/slideLayout2.xml" ContentType="application/vnd.openxmlformats-officedocument.presentationml.slideLayout+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14.xml" ContentType="application/vnd.openxmlformats-officedocument.presentationml.slide+xml"/>
  <Override PartName="/ppt/notesSlides/notesSlide14.xml" ContentType="application/vnd.openxmlformats-officedocument.presentationml.notesSlide+xml"/>
  <Override PartName="/ppt/slides/slide15.xml" ContentType="application/vnd.openxmlformats-officedocument.presentationml.slide+xml"/>
  <Override PartName="/ppt/notesSlides/notesSlide15.xml" ContentType="application/vnd.openxmlformats-officedocument.presentationml.notesSlide+xml"/>
  <Override PartName="/ppt/slides/slide16.xml" ContentType="application/vnd.openxmlformats-officedocument.presentationml.slide+xml"/>
  <Override PartName="/ppt/notesSlides/notesSlide16.xml" ContentType="application/vnd.openxmlformats-officedocument.presentationml.notesSlide+xml"/>
  <Override PartName="/ppt/slides/slide17.xml" ContentType="application/vnd.openxmlformats-officedocument.presentationml.slide+xml"/>
  <Override PartName="/ppt/notesSlides/notesSlide17.xml" ContentType="application/vnd.openxmlformats-officedocument.presentationml.notesSlide+xml"/>
  <Override PartName="/ppt/slides/slide18.xml" ContentType="application/vnd.openxmlformats-officedocument.presentationml.slide+xml"/>
  <Override PartName="/ppt/notesSlides/notesSlide18.xml" ContentType="application/vnd.openxmlformats-officedocument.presentationml.notesSlide+xml"/>
  <Override PartName="/ppt/slides/slide19.xml" ContentType="application/vnd.openxmlformats-officedocument.presentationml.slide+xml"/>
  <Override PartName="/ppt/notesSlides/notesSlide19.xml" ContentType="application/vnd.openxmlformats-officedocument.presentationml.notesSlide+xml"/>
  <Override PartName="/ppt/slides/slide20.xml" ContentType="application/vnd.openxmlformats-officedocument.presentationml.slide+xml"/>
  <Override PartName="/ppt/notesSlides/notesSlide20.xml" ContentType="application/vnd.openxmlformats-officedocument.presentationml.notesSlide+xml"/>
  <Override PartName="/ppt/slides/slide21.xml" ContentType="application/vnd.openxmlformats-officedocument.presentationml.slide+xml"/>
  <Override PartName="/ppt/notesSlides/notesSlide21.xml" ContentType="application/vnd.openxmlformats-officedocument.presentationml.notesSlide+xml"/>
  <Override PartName="/ppt/slides/slide22.xml" ContentType="application/vnd.openxmlformats-officedocument.presentationml.slide+xml"/>
  <Override PartName="/ppt/notesSlides/notesSlide22.xml" ContentType="application/vnd.openxmlformats-officedocument.presentationml.notesSlide+xml"/>
  <Override PartName="/ppt/slides/slide23.xml" ContentType="application/vnd.openxmlformats-officedocument.presentationml.slide+xml"/>
  <Override PartName="/ppt/notesSlides/notesSlide23.xml" ContentType="application/vnd.openxmlformats-officedocument.presentationml.notesSlide+xml"/>
  <Override PartName="/ppt/slides/slide24.xml" ContentType="application/vnd.openxmlformats-officedocument.presentationml.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&#65279;<?xml version="1.0" encoding="utf-8"?><Relationships xmlns="http://schemas.openxmlformats.org/package/2006/relationships"><Relationship Type="http://schemas.openxmlformats.org/officeDocument/2006/relationships/officeDocument" Target="/ppt/presentation.xml" Id="Rea0d10660f3a44b6" /><Relationship Type="http://schemas.openxmlformats.org/package/2006/relationships/metadata/core-properties" Target="/docProps/core.xml" Id="R098a1b84f64948b4" /><Relationship Type="http://schemas.openxmlformats.org/officeDocument/2006/relationships/extended-properties" Target="/docProps/app.xml" Id="R81f8841e9b644fd0"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80020957cf0647b1"/>
  </p:sldMasterIdLst>
  <p:notesMasterIdLst>
    <p:notesMasterId r:id="R31539c35c65e408b"/>
  </p:notesMasterIdLst>
  <p:sldIdLst>
    <p:sldId id="256" r:id="R0c7f4da0005848dd"/>
    <p:sldId id="257" r:id="R144be71a58e94dde"/>
    <p:sldId id="258" r:id="R0ea651d0944a4226"/>
    <p:sldId id="259" r:id="R6494bb6f1e3a4d07"/>
    <p:sldId id="260" r:id="R7b673f81741a4d6b"/>
    <p:sldId id="261" r:id="R7b6db87a49194f3e"/>
    <p:sldId id="262" r:id="Rbb26cbdda2b445d6"/>
    <p:sldId id="263" r:id="R72335d3423e846ff"/>
    <p:sldId id="264" r:id="R53801334cc9d4bb1"/>
    <p:sldId id="265" r:id="R432de26d1af54868"/>
    <p:sldId id="266" r:id="R8ec38e7a207f4958"/>
    <p:sldId id="267" r:id="R5ae324e464db4613"/>
    <p:sldId id="268" r:id="Rc56061add7864cb1"/>
    <p:sldId id="269" r:id="R809c277ea1194d1f"/>
    <p:sldId id="270" r:id="R126a5b8572364205"/>
    <p:sldId id="271" r:id="Re169ef3a9c2848ae"/>
    <p:sldId id="272" r:id="R9a11f8c8c05a4f7b"/>
    <p:sldId id="273" r:id="Re111c5528ada4754"/>
    <p:sldId id="274" r:id="Rf87d32e2b08b4de6"/>
    <p:sldId id="275" r:id="Re49b31b2e37246ec"/>
    <p:sldId id="276" r:id="R0e976ab06c784059"/>
    <p:sldId id="277" r:id="Reb43c02348494cf6"/>
    <p:sldId id="278" r:id="R0a58154be9b446ee"/>
    <p:sldId id="279" r:id="Rbf5ff5f879514765"/>
  </p:sldIdLst>
  <p:sldSz cx="14630400" cy="8229600"/>
  <p:notesSz cx="8229600" cy="14630400"/>
  <p:embeddedFontLst>
    <p:embeddedFont>
      <p:font typeface="Kanit"/>
      <p:regular r:id="rcIdf6c155e734274ebf"/>
    </p:embeddedFont>
    <p:embeddedFont>
      <p:font typeface="Kanit"/>
      <p:regular r:id="rcId394d75e1c7f248af"/>
    </p:embeddedFont>
    <p:embeddedFont>
      <p:font typeface="Kanit"/>
      <p:regular r:id="rcIdcce30a73e3344a04"/>
    </p:embeddedFont>
    <p:embeddedFont>
      <p:font typeface="Kanit"/>
      <p:regular r:id="rcIdb2f2d137c01d477d"/>
    </p:embeddedFont>
    <p:embeddedFont>
      <p:font typeface="Martel Sans Light"/>
      <p:regular r:id="rcId1d4a3c6e0829494e"/>
    </p:embeddedFont>
    <p:embeddedFont>
      <p:font typeface="Martel Sans Light"/>
      <p:regular r:id="rcId900ec54dfbc94ee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font" Target="/ppt/fonts/font.fntdata" Id="rcIdf6c155e734274ebf" /><Relationship Type="http://schemas.openxmlformats.org/officeDocument/2006/relationships/font" Target="/ppt/fonts/font2.fntdata" Id="rcId394d75e1c7f248af" /><Relationship Type="http://schemas.openxmlformats.org/officeDocument/2006/relationships/font" Target="/ppt/fonts/font3.fntdata" Id="rcIdcce30a73e3344a04" /><Relationship Type="http://schemas.openxmlformats.org/officeDocument/2006/relationships/font" Target="/ppt/fonts/font4.fntdata" Id="rcIdb2f2d137c01d477d" /><Relationship Type="http://schemas.openxmlformats.org/officeDocument/2006/relationships/font" Target="/ppt/fonts/font5.fntdata" Id="rcId1d4a3c6e0829494e" /><Relationship Type="http://schemas.openxmlformats.org/officeDocument/2006/relationships/font" Target="/ppt/fonts/font6.fntdata" Id="rcId900ec54dfbc94ee5" /><Relationship Type="http://schemas.openxmlformats.org/officeDocument/2006/relationships/notesMaster" Target="/ppt/notesMasters/notesMaster1.xml" Id="R31539c35c65e408b" /><Relationship Type="http://schemas.openxmlformats.org/officeDocument/2006/relationships/presProps" Target="/ppt/presProps.xml" Id="R003569fb24eb492d" /><Relationship Type="http://schemas.openxmlformats.org/officeDocument/2006/relationships/viewProps" Target="/ppt/viewProps.xml" Id="Rbfed736e59024778" /><Relationship Type="http://schemas.openxmlformats.org/officeDocument/2006/relationships/slideMaster" Target="/ppt/slideMasters/slideMaster1.xml" Id="R80020957cf0647b1" /><Relationship Type="http://schemas.openxmlformats.org/officeDocument/2006/relationships/theme" Target="/ppt/slideMasters/theme/theme2.xml" Id="R7952719690a94ab0" /><Relationship Type="http://schemas.openxmlformats.org/officeDocument/2006/relationships/slide" Target="/ppt/slides/slide1.xml" Id="R0c7f4da0005848dd" /><Relationship Type="http://schemas.openxmlformats.org/officeDocument/2006/relationships/slide" Target="/ppt/slides/slide2.xml" Id="R144be71a58e94dde" /><Relationship Type="http://schemas.openxmlformats.org/officeDocument/2006/relationships/slide" Target="/ppt/slides/slide3.xml" Id="R0ea651d0944a4226" /><Relationship Type="http://schemas.openxmlformats.org/officeDocument/2006/relationships/slide" Target="/ppt/slides/slide4.xml" Id="R6494bb6f1e3a4d07" /><Relationship Type="http://schemas.openxmlformats.org/officeDocument/2006/relationships/slide" Target="/ppt/slides/slide5.xml" Id="R7b673f81741a4d6b" /><Relationship Type="http://schemas.openxmlformats.org/officeDocument/2006/relationships/slide" Target="/ppt/slides/slide6.xml" Id="R7b6db87a49194f3e" /><Relationship Type="http://schemas.openxmlformats.org/officeDocument/2006/relationships/slide" Target="/ppt/slides/slide7.xml" Id="Rbb26cbdda2b445d6" /><Relationship Type="http://schemas.openxmlformats.org/officeDocument/2006/relationships/slide" Target="/ppt/slides/slide8.xml" Id="R72335d3423e846ff" /><Relationship Type="http://schemas.openxmlformats.org/officeDocument/2006/relationships/slide" Target="/ppt/slides/slide9.xml" Id="R53801334cc9d4bb1" /><Relationship Type="http://schemas.openxmlformats.org/officeDocument/2006/relationships/slide" Target="/ppt/slides/slide10.xml" Id="R432de26d1af54868" /><Relationship Type="http://schemas.openxmlformats.org/officeDocument/2006/relationships/slide" Target="/ppt/slides/slide11.xml" Id="R8ec38e7a207f4958" /><Relationship Type="http://schemas.openxmlformats.org/officeDocument/2006/relationships/slide" Target="/ppt/slides/slide12.xml" Id="R5ae324e464db4613" /><Relationship Type="http://schemas.openxmlformats.org/officeDocument/2006/relationships/slide" Target="/ppt/slides/slide13.xml" Id="Rc56061add7864cb1" /><Relationship Type="http://schemas.openxmlformats.org/officeDocument/2006/relationships/slide" Target="/ppt/slides/slide14.xml" Id="R809c277ea1194d1f" /><Relationship Type="http://schemas.openxmlformats.org/officeDocument/2006/relationships/slide" Target="/ppt/slides/slide15.xml" Id="R126a5b8572364205" /><Relationship Type="http://schemas.openxmlformats.org/officeDocument/2006/relationships/slide" Target="/ppt/slides/slide16.xml" Id="Re169ef3a9c2848ae" /><Relationship Type="http://schemas.openxmlformats.org/officeDocument/2006/relationships/slide" Target="/ppt/slides/slide17.xml" Id="R9a11f8c8c05a4f7b" /><Relationship Type="http://schemas.openxmlformats.org/officeDocument/2006/relationships/slide" Target="/ppt/slides/slide18.xml" Id="Re111c5528ada4754" /><Relationship Type="http://schemas.openxmlformats.org/officeDocument/2006/relationships/slide" Target="/ppt/slides/slide19.xml" Id="Rf87d32e2b08b4de6" /><Relationship Type="http://schemas.openxmlformats.org/officeDocument/2006/relationships/slide" Target="/ppt/slides/slide20.xml" Id="Re49b31b2e37246ec" /><Relationship Type="http://schemas.openxmlformats.org/officeDocument/2006/relationships/slide" Target="/ppt/slides/slide21.xml" Id="R0e976ab06c784059" /><Relationship Type="http://schemas.openxmlformats.org/officeDocument/2006/relationships/slide" Target="/ppt/slides/slide22.xml" Id="Reb43c02348494cf6" /><Relationship Type="http://schemas.openxmlformats.org/officeDocument/2006/relationships/slide" Target="/ppt/slides/slide23.xml" Id="R0a58154be9b446ee" /><Relationship Type="http://schemas.openxmlformats.org/officeDocument/2006/relationships/slide" Target="/ppt/slides/slide24.xml" Id="Rbf5ff5f879514765" /></Relationships>
</file>

<file path=ppt/notesMasters/_rels/notesMaster1.xml.rels>&#65279;<?xml version="1.0" encoding="utf-8"?><Relationships xmlns="http://schemas.openxmlformats.org/package/2006/relationships"><Relationship Type="http://schemas.openxmlformats.org/officeDocument/2006/relationships/theme" Target="/ppt/notesMasters/theme/theme1.xml" Id="Rf1a2e2ec5d18490e"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Masters/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notesSlides/_rels/notesSlide1.xml.rels>&#65279;<?xml version="1.0" encoding="utf-8"?><Relationships xmlns="http://schemas.openxmlformats.org/package/2006/relationships"><Relationship Type="http://schemas.openxmlformats.org/officeDocument/2006/relationships/slide" Target="/ppt/slides/slide1.xml" Id="R379861e750654fef" /><Relationship Type="http://schemas.openxmlformats.org/officeDocument/2006/relationships/notesMaster" Target="/ppt/notesMasters/notesMaster1.xml" Id="Raec0a38dcde7472c" /></Relationships>
</file>

<file path=ppt/notesSlides/_rels/notesSlide10.xml.rels>&#65279;<?xml version="1.0" encoding="utf-8"?><Relationships xmlns="http://schemas.openxmlformats.org/package/2006/relationships"><Relationship Type="http://schemas.openxmlformats.org/officeDocument/2006/relationships/slide" Target="/ppt/slides/slide10.xml" Id="R26ee27862eed4d5d" /><Relationship Type="http://schemas.openxmlformats.org/officeDocument/2006/relationships/notesMaster" Target="/ppt/notesMasters/notesMaster1.xml" Id="R84c72a45bfeb4875" /></Relationships>
</file>

<file path=ppt/notesSlides/_rels/notesSlide11.xml.rels>&#65279;<?xml version="1.0" encoding="utf-8"?><Relationships xmlns="http://schemas.openxmlformats.org/package/2006/relationships"><Relationship Type="http://schemas.openxmlformats.org/officeDocument/2006/relationships/slide" Target="/ppt/slides/slide11.xml" Id="Ra10fd025af904da7" /><Relationship Type="http://schemas.openxmlformats.org/officeDocument/2006/relationships/notesMaster" Target="/ppt/notesMasters/notesMaster1.xml" Id="R0d22a42419da4e9f" /></Relationships>
</file>

<file path=ppt/notesSlides/_rels/notesSlide12.xml.rels>&#65279;<?xml version="1.0" encoding="utf-8"?><Relationships xmlns="http://schemas.openxmlformats.org/package/2006/relationships"><Relationship Type="http://schemas.openxmlformats.org/officeDocument/2006/relationships/slide" Target="/ppt/slides/slide12.xml" Id="Rb9ed0dbce23e4037" /><Relationship Type="http://schemas.openxmlformats.org/officeDocument/2006/relationships/notesMaster" Target="/ppt/notesMasters/notesMaster1.xml" Id="R8e905a27b9e6407e" /></Relationships>
</file>

<file path=ppt/notesSlides/_rels/notesSlide13.xml.rels>&#65279;<?xml version="1.0" encoding="utf-8"?><Relationships xmlns="http://schemas.openxmlformats.org/package/2006/relationships"><Relationship Type="http://schemas.openxmlformats.org/officeDocument/2006/relationships/slide" Target="/ppt/slides/slide13.xml" Id="Rddbd75ce767c4ecc" /><Relationship Type="http://schemas.openxmlformats.org/officeDocument/2006/relationships/notesMaster" Target="/ppt/notesMasters/notesMaster1.xml" Id="Re793a7b4b0fb480d" /></Relationships>
</file>

<file path=ppt/notesSlides/_rels/notesSlide14.xml.rels>&#65279;<?xml version="1.0" encoding="utf-8"?><Relationships xmlns="http://schemas.openxmlformats.org/package/2006/relationships"><Relationship Type="http://schemas.openxmlformats.org/officeDocument/2006/relationships/slide" Target="/ppt/slides/slide14.xml" Id="Rb661d486b7e943cd" /><Relationship Type="http://schemas.openxmlformats.org/officeDocument/2006/relationships/notesMaster" Target="/ppt/notesMasters/notesMaster1.xml" Id="Rc5a615ec13364a10" /></Relationships>
</file>

<file path=ppt/notesSlides/_rels/notesSlide15.xml.rels>&#65279;<?xml version="1.0" encoding="utf-8"?><Relationships xmlns="http://schemas.openxmlformats.org/package/2006/relationships"><Relationship Type="http://schemas.openxmlformats.org/officeDocument/2006/relationships/slide" Target="/ppt/slides/slide15.xml" Id="R144a1351e0324d38" /><Relationship Type="http://schemas.openxmlformats.org/officeDocument/2006/relationships/notesMaster" Target="/ppt/notesMasters/notesMaster1.xml" Id="Rd0d1d5dcab014a73" /></Relationships>
</file>

<file path=ppt/notesSlides/_rels/notesSlide16.xml.rels>&#65279;<?xml version="1.0" encoding="utf-8"?><Relationships xmlns="http://schemas.openxmlformats.org/package/2006/relationships"><Relationship Type="http://schemas.openxmlformats.org/officeDocument/2006/relationships/slide" Target="/ppt/slides/slide16.xml" Id="R894da3864285401b" /><Relationship Type="http://schemas.openxmlformats.org/officeDocument/2006/relationships/notesMaster" Target="/ppt/notesMasters/notesMaster1.xml" Id="R6c1054bdfd654711" /></Relationships>
</file>

<file path=ppt/notesSlides/_rels/notesSlide17.xml.rels>&#65279;<?xml version="1.0" encoding="utf-8"?><Relationships xmlns="http://schemas.openxmlformats.org/package/2006/relationships"><Relationship Type="http://schemas.openxmlformats.org/officeDocument/2006/relationships/slide" Target="/ppt/slides/slide17.xml" Id="R72004e508b0143d7" /><Relationship Type="http://schemas.openxmlformats.org/officeDocument/2006/relationships/notesMaster" Target="/ppt/notesMasters/notesMaster1.xml" Id="Rdc72d15910c74548" /></Relationships>
</file>

<file path=ppt/notesSlides/_rels/notesSlide18.xml.rels>&#65279;<?xml version="1.0" encoding="utf-8"?><Relationships xmlns="http://schemas.openxmlformats.org/package/2006/relationships"><Relationship Type="http://schemas.openxmlformats.org/officeDocument/2006/relationships/slide" Target="/ppt/slides/slide18.xml" Id="R9c2cf65079734f20" /><Relationship Type="http://schemas.openxmlformats.org/officeDocument/2006/relationships/notesMaster" Target="/ppt/notesMasters/notesMaster1.xml" Id="R5920ddcb22b44437" /></Relationships>
</file>

<file path=ppt/notesSlides/_rels/notesSlide19.xml.rels>&#65279;<?xml version="1.0" encoding="utf-8"?><Relationships xmlns="http://schemas.openxmlformats.org/package/2006/relationships"><Relationship Type="http://schemas.openxmlformats.org/officeDocument/2006/relationships/slide" Target="/ppt/slides/slide19.xml" Id="Rd6b9f45dbd0c4702" /><Relationship Type="http://schemas.openxmlformats.org/officeDocument/2006/relationships/notesMaster" Target="/ppt/notesMasters/notesMaster1.xml" Id="R605fbd9432a84c70" /></Relationships>
</file>

<file path=ppt/notesSlides/_rels/notesSlide2.xml.rels>&#65279;<?xml version="1.0" encoding="utf-8"?><Relationships xmlns="http://schemas.openxmlformats.org/package/2006/relationships"><Relationship Type="http://schemas.openxmlformats.org/officeDocument/2006/relationships/slide" Target="/ppt/slides/slide2.xml" Id="Rd0397ef1c6b24b5f" /><Relationship Type="http://schemas.openxmlformats.org/officeDocument/2006/relationships/notesMaster" Target="/ppt/notesMasters/notesMaster1.xml" Id="Rf379a5726a6c4fba" /></Relationships>
</file>

<file path=ppt/notesSlides/_rels/notesSlide20.xml.rels>&#65279;<?xml version="1.0" encoding="utf-8"?><Relationships xmlns="http://schemas.openxmlformats.org/package/2006/relationships"><Relationship Type="http://schemas.openxmlformats.org/officeDocument/2006/relationships/slide" Target="/ppt/slides/slide20.xml" Id="Rdd8b5de95b434924" /><Relationship Type="http://schemas.openxmlformats.org/officeDocument/2006/relationships/notesMaster" Target="/ppt/notesMasters/notesMaster1.xml" Id="Ra8e77e41c24640b8" /></Relationships>
</file>

<file path=ppt/notesSlides/_rels/notesSlide21.xml.rels>&#65279;<?xml version="1.0" encoding="utf-8"?><Relationships xmlns="http://schemas.openxmlformats.org/package/2006/relationships"><Relationship Type="http://schemas.openxmlformats.org/officeDocument/2006/relationships/slide" Target="/ppt/slides/slide21.xml" Id="R0c8b381a8cbb49ec" /><Relationship Type="http://schemas.openxmlformats.org/officeDocument/2006/relationships/notesMaster" Target="/ppt/notesMasters/notesMaster1.xml" Id="Re072070c9cf04954" /></Relationships>
</file>

<file path=ppt/notesSlides/_rels/notesSlide22.xml.rels>&#65279;<?xml version="1.0" encoding="utf-8"?><Relationships xmlns="http://schemas.openxmlformats.org/package/2006/relationships"><Relationship Type="http://schemas.openxmlformats.org/officeDocument/2006/relationships/slide" Target="/ppt/slides/slide22.xml" Id="R54530b483bd8462e" /><Relationship Type="http://schemas.openxmlformats.org/officeDocument/2006/relationships/notesMaster" Target="/ppt/notesMasters/notesMaster1.xml" Id="R22b5b4f2009942a9" /></Relationships>
</file>

<file path=ppt/notesSlides/_rels/notesSlide23.xml.rels>&#65279;<?xml version="1.0" encoding="utf-8"?><Relationships xmlns="http://schemas.openxmlformats.org/package/2006/relationships"><Relationship Type="http://schemas.openxmlformats.org/officeDocument/2006/relationships/slide" Target="/ppt/slides/slide23.xml" Id="Rf9ba6a96c5f04a00" /><Relationship Type="http://schemas.openxmlformats.org/officeDocument/2006/relationships/notesMaster" Target="/ppt/notesMasters/notesMaster1.xml" Id="Rbc154b8a046a46f6" /></Relationships>
</file>

<file path=ppt/notesSlides/_rels/notesSlide24.xml.rels>&#65279;<?xml version="1.0" encoding="utf-8"?><Relationships xmlns="http://schemas.openxmlformats.org/package/2006/relationships"><Relationship Type="http://schemas.openxmlformats.org/officeDocument/2006/relationships/slide" Target="/ppt/slides/slide24.xml" Id="Rfa195ad4925540c0" /><Relationship Type="http://schemas.openxmlformats.org/officeDocument/2006/relationships/notesMaster" Target="/ppt/notesMasters/notesMaster1.xml" Id="R6c3b72bf4f1d4595" /></Relationships>
</file>

<file path=ppt/notesSlides/_rels/notesSlide3.xml.rels>&#65279;<?xml version="1.0" encoding="utf-8"?><Relationships xmlns="http://schemas.openxmlformats.org/package/2006/relationships"><Relationship Type="http://schemas.openxmlformats.org/officeDocument/2006/relationships/slide" Target="/ppt/slides/slide3.xml" Id="Rf9ff4228ee58424b" /><Relationship Type="http://schemas.openxmlformats.org/officeDocument/2006/relationships/notesMaster" Target="/ppt/notesMasters/notesMaster1.xml" Id="R5d7360ccdd8a46ca" /></Relationships>
</file>

<file path=ppt/notesSlides/_rels/notesSlide4.xml.rels>&#65279;<?xml version="1.0" encoding="utf-8"?><Relationships xmlns="http://schemas.openxmlformats.org/package/2006/relationships"><Relationship Type="http://schemas.openxmlformats.org/officeDocument/2006/relationships/slide" Target="/ppt/slides/slide4.xml" Id="Rf39bcf1bb7db422e" /><Relationship Type="http://schemas.openxmlformats.org/officeDocument/2006/relationships/notesMaster" Target="/ppt/notesMasters/notesMaster1.xml" Id="R3e8a9625b899433a" /></Relationships>
</file>

<file path=ppt/notesSlides/_rels/notesSlide5.xml.rels>&#65279;<?xml version="1.0" encoding="utf-8"?><Relationships xmlns="http://schemas.openxmlformats.org/package/2006/relationships"><Relationship Type="http://schemas.openxmlformats.org/officeDocument/2006/relationships/slide" Target="/ppt/slides/slide5.xml" Id="R55cdb6967ce64f21" /><Relationship Type="http://schemas.openxmlformats.org/officeDocument/2006/relationships/notesMaster" Target="/ppt/notesMasters/notesMaster1.xml" Id="R0c0c16e9640d4fea" /></Relationships>
</file>

<file path=ppt/notesSlides/_rels/notesSlide6.xml.rels>&#65279;<?xml version="1.0" encoding="utf-8"?><Relationships xmlns="http://schemas.openxmlformats.org/package/2006/relationships"><Relationship Type="http://schemas.openxmlformats.org/officeDocument/2006/relationships/slide" Target="/ppt/slides/slide6.xml" Id="R317cda606d394e17" /><Relationship Type="http://schemas.openxmlformats.org/officeDocument/2006/relationships/notesMaster" Target="/ppt/notesMasters/notesMaster1.xml" Id="R1df3f9ae807247da" /></Relationships>
</file>

<file path=ppt/notesSlides/_rels/notesSlide7.xml.rels>&#65279;<?xml version="1.0" encoding="utf-8"?><Relationships xmlns="http://schemas.openxmlformats.org/package/2006/relationships"><Relationship Type="http://schemas.openxmlformats.org/officeDocument/2006/relationships/slide" Target="/ppt/slides/slide7.xml" Id="Rf71ac700e38f4593" /><Relationship Type="http://schemas.openxmlformats.org/officeDocument/2006/relationships/notesMaster" Target="/ppt/notesMasters/notesMaster1.xml" Id="R17d8d92936e546e3" /></Relationships>
</file>

<file path=ppt/notesSlides/_rels/notesSlide8.xml.rels>&#65279;<?xml version="1.0" encoding="utf-8"?><Relationships xmlns="http://schemas.openxmlformats.org/package/2006/relationships"><Relationship Type="http://schemas.openxmlformats.org/officeDocument/2006/relationships/slide" Target="/ppt/slides/slide8.xml" Id="Rb89b7215aef744fc" /><Relationship Type="http://schemas.openxmlformats.org/officeDocument/2006/relationships/notesMaster" Target="/ppt/notesMasters/notesMaster1.xml" Id="R7f98f07cbc624807" /></Relationships>
</file>

<file path=ppt/notesSlides/_rels/notesSlide9.xml.rels>&#65279;<?xml version="1.0" encoding="utf-8"?><Relationships xmlns="http://schemas.openxmlformats.org/package/2006/relationships"><Relationship Type="http://schemas.openxmlformats.org/officeDocument/2006/relationships/slide" Target="/ppt/slides/slide9.xml" Id="R680dc6287fbc447b" /><Relationship Type="http://schemas.openxmlformats.org/officeDocument/2006/relationships/notesMaster" Target="/ppt/notesMasters/notesMaster1.xml" Id="Rd1e275c7f0eb4def"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2.xml.rels>&#65279;<?xml version="1.0" encoding="utf-8"?><Relationships xmlns="http://schemas.openxmlformats.org/package/2006/relationships"><Relationship Type="http://schemas.openxmlformats.org/officeDocument/2006/relationships/slideMaster" Target="/ppt/slideMasters/slideMaster1.xml" Id="Rf8ca296cae824bb9" /><Relationship Type="http://schemas.openxmlformats.org/officeDocument/2006/relationships/image" Target="/ppt/media/image.png" Id="R604223934f8746ad" /><Relationship Type="http://schemas.openxmlformats.org/officeDocument/2006/relationships/hyperlink" Target="https://gamma.app/?utm_source=made-with-gamma" TargetMode="External" Id="rcIdf5e6524db3dc4c8d" /></Relationships>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cIdf5e6524db3dc4c8d" tooltip=""/>
          </p:cNvPr>
          <p:cNvPicPr>
            <a:picLocks noChangeAspect="1"/>
          </p:cNvPicPr>
          <p:nvPr/>
        </p:nvPicPr>
        <p:blipFill>
          <a:blip r:embed="R604223934f8746ad"/>
          <a:stretch>
            <a:fillRect/>
          </a:stretch>
        </p:blipFill>
        <p:spPr>
          <a:xfrm>
            <a:off x="12839215" y="7749540"/>
            <a:ext cx="1722605" cy="411480"/>
          </a:xfrm>
          <a:prstGeom prst="rect">
            <a:avLst/>
          </a:prstGeom>
        </p:spPr>
      </p:pic>
    </p:spTree>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theme" Target="/ppt/slideMasters/theme/theme2.xml" Id="R0ecf9121224d4123" /><Relationship Type="http://schemas.openxmlformats.org/officeDocument/2006/relationships/slideLayout" Target="/ppt/slideLayouts/slideLayout2.xml" Id="R2edef95b22a242f4" /></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0" r:id="R2edef95b22a242f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slides/_rels/slide1.xml.rels>&#65279;<?xml version="1.0" encoding="utf-8"?><Relationships xmlns="http://schemas.openxmlformats.org/package/2006/relationships"><Relationship Type="http://schemas.openxmlformats.org/officeDocument/2006/relationships/image" Target="/ppt/media/image2.png" Id="R7d7b6096a9534e9a" /><Relationship Type="http://schemas.openxmlformats.org/officeDocument/2006/relationships/notesSlide" Target="/ppt/notesSlides/notesSlide1.xml" Id="R89398072a52a4f86" /><Relationship Type="http://schemas.openxmlformats.org/officeDocument/2006/relationships/slideLayout" Target="/ppt/slideLayouts/slideLayout2.xml" Id="R60221dc306d54ac7" /></Relationships>
</file>

<file path=ppt/slides/_rels/slide10.xml.rels>&#65279;<?xml version="1.0" encoding="utf-8"?><Relationships xmlns="http://schemas.openxmlformats.org/package/2006/relationships"><Relationship Type="http://schemas.openxmlformats.org/officeDocument/2006/relationships/image" Target="/ppt/media/image16.png" Id="R72a786c4731449d1" /><Relationship Type="http://schemas.openxmlformats.org/officeDocument/2006/relationships/notesSlide" Target="/ppt/notesSlides/notesSlide10.xml" Id="R14638f29061042ed" /><Relationship Type="http://schemas.openxmlformats.org/officeDocument/2006/relationships/slideLayout" Target="/ppt/slideLayouts/slideLayout2.xml" Id="R99ebfb57f7184937" /></Relationships>
</file>

<file path=ppt/slides/_rels/slide11.xml.rels>&#65279;<?xml version="1.0" encoding="utf-8"?><Relationships xmlns="http://schemas.openxmlformats.org/package/2006/relationships"><Relationship Type="http://schemas.openxmlformats.org/officeDocument/2006/relationships/notesSlide" Target="/ppt/notesSlides/notesSlide11.xml" Id="R5c728ef6198b4c41" /><Relationship Type="http://schemas.openxmlformats.org/officeDocument/2006/relationships/slideLayout" Target="/ppt/slideLayouts/slideLayout2.xml" Id="Rfd325886ae70484d" /></Relationships>
</file>

<file path=ppt/slides/_rels/slide12.xml.rels>&#65279;<?xml version="1.0" encoding="utf-8"?><Relationships xmlns="http://schemas.openxmlformats.org/package/2006/relationships"><Relationship Type="http://schemas.openxmlformats.org/officeDocument/2006/relationships/image" Target="/ppt/media/image17.png" Id="Raa6cccd789f1429e" /><Relationship Type="http://schemas.openxmlformats.org/officeDocument/2006/relationships/notesSlide" Target="/ppt/notesSlides/notesSlide12.xml" Id="R2a6200ef8f7b4d16" /><Relationship Type="http://schemas.openxmlformats.org/officeDocument/2006/relationships/slideLayout" Target="/ppt/slideLayouts/slideLayout2.xml" Id="R50b2e55a20ca4b6e" /></Relationships>
</file>

<file path=ppt/slides/_rels/slide13.xml.rels>&#65279;<?xml version="1.0" encoding="utf-8"?><Relationships xmlns="http://schemas.openxmlformats.org/package/2006/relationships"><Relationship Type="http://schemas.openxmlformats.org/officeDocument/2006/relationships/image" Target="/ppt/media/image18.png" Id="R1bdc1d72fcf042b8" /><Relationship Type="http://schemas.openxmlformats.org/officeDocument/2006/relationships/image" Target="/ppt/media/image19.png" Id="Rb456e9ab8f664b04" /><Relationship Type="http://schemas.openxmlformats.org/officeDocument/2006/relationships/image" Target="/ppt/media/image20.png" Id="Rfdd352f011694124" /><Relationship Type="http://schemas.openxmlformats.org/officeDocument/2006/relationships/image" Target="/ppt/media/image21.png" Id="R5fa4961dc21f479a" /><Relationship Type="http://schemas.openxmlformats.org/officeDocument/2006/relationships/notesSlide" Target="/ppt/notesSlides/notesSlide13.xml" Id="R2468cc15db7f4635" /><Relationship Type="http://schemas.openxmlformats.org/officeDocument/2006/relationships/slideLayout" Target="/ppt/slideLayouts/slideLayout2.xml" Id="Rb99c86f89a84477b" /></Relationships>
</file>

<file path=ppt/slides/_rels/slide14.xml.rels>&#65279;<?xml version="1.0" encoding="utf-8"?><Relationships xmlns="http://schemas.openxmlformats.org/package/2006/relationships"><Relationship Type="http://schemas.openxmlformats.org/officeDocument/2006/relationships/notesSlide" Target="/ppt/notesSlides/notesSlide14.xml" Id="Rc41b793669314ab6" /><Relationship Type="http://schemas.openxmlformats.org/officeDocument/2006/relationships/slideLayout" Target="/ppt/slideLayouts/slideLayout2.xml" Id="Ref6785b0f9c64558" /></Relationships>
</file>

<file path=ppt/slides/_rels/slide15.xml.rels>&#65279;<?xml version="1.0" encoding="utf-8"?><Relationships xmlns="http://schemas.openxmlformats.org/package/2006/relationships"><Relationship Type="http://schemas.openxmlformats.org/officeDocument/2006/relationships/image" Target="/ppt/media/image22.png" Id="Rb0e3b7b685294cbf" /><Relationship Type="http://schemas.openxmlformats.org/officeDocument/2006/relationships/image" Target="/ppt/media/image23.png" Id="Rdb69a391904e48e4" /><Relationship Type="http://schemas.openxmlformats.org/officeDocument/2006/relationships/image" Target="/ppt/media/image24.png" Id="R58d37c5b279d40e9" /><Relationship Type="http://schemas.openxmlformats.org/officeDocument/2006/relationships/image" Target="/ppt/media/image25.png" Id="Ra06fc0ece89d4f46" /><Relationship Type="http://schemas.openxmlformats.org/officeDocument/2006/relationships/notesSlide" Target="/ppt/notesSlides/notesSlide15.xml" Id="R0cf3a37278274e83" /><Relationship Type="http://schemas.openxmlformats.org/officeDocument/2006/relationships/slideLayout" Target="/ppt/slideLayouts/slideLayout2.xml" Id="R34e600e629a64188" /></Relationships>
</file>

<file path=ppt/slides/_rels/slide16.xml.rels>&#65279;<?xml version="1.0" encoding="utf-8"?><Relationships xmlns="http://schemas.openxmlformats.org/package/2006/relationships"><Relationship Type="http://schemas.openxmlformats.org/officeDocument/2006/relationships/image" Target="/ppt/media/image26.png" Id="Ra657a23f90cc425a" /><Relationship Type="http://schemas.openxmlformats.org/officeDocument/2006/relationships/notesSlide" Target="/ppt/notesSlides/notesSlide16.xml" Id="Rb19d4f53f097454d" /><Relationship Type="http://schemas.openxmlformats.org/officeDocument/2006/relationships/slideLayout" Target="/ppt/slideLayouts/slideLayout2.xml" Id="Re82fcde78af64434" /></Relationships>
</file>

<file path=ppt/slides/_rels/slide17.xml.rels>&#65279;<?xml version="1.0" encoding="utf-8"?><Relationships xmlns="http://schemas.openxmlformats.org/package/2006/relationships"><Relationship Type="http://schemas.openxmlformats.org/officeDocument/2006/relationships/image" Target="/ppt/media/image27.png" Id="R968c2901d2cf471e" /><Relationship Type="http://schemas.openxmlformats.org/officeDocument/2006/relationships/notesSlide" Target="/ppt/notesSlides/notesSlide17.xml" Id="Rd588f0f9f4684e93" /><Relationship Type="http://schemas.openxmlformats.org/officeDocument/2006/relationships/slideLayout" Target="/ppt/slideLayouts/slideLayout2.xml" Id="Rdfabd87166c54836" /></Relationships>
</file>

<file path=ppt/slides/_rels/slide18.xml.rels>&#65279;<?xml version="1.0" encoding="utf-8"?><Relationships xmlns="http://schemas.openxmlformats.org/package/2006/relationships"><Relationship Type="http://schemas.openxmlformats.org/officeDocument/2006/relationships/notesSlide" Target="/ppt/notesSlides/notesSlide18.xml" Id="R40049755c5fb4c0f" /><Relationship Type="http://schemas.openxmlformats.org/officeDocument/2006/relationships/slideLayout" Target="/ppt/slideLayouts/slideLayout2.xml" Id="R386fdb12c13d45ca" /></Relationships>
</file>

<file path=ppt/slides/_rels/slide19.xml.rels>&#65279;<?xml version="1.0" encoding="utf-8"?><Relationships xmlns="http://schemas.openxmlformats.org/package/2006/relationships"><Relationship Type="http://schemas.openxmlformats.org/officeDocument/2006/relationships/image" Target="/ppt/media/image28.png" Id="Ra0a22e97692b488a" /><Relationship Type="http://schemas.openxmlformats.org/officeDocument/2006/relationships/notesSlide" Target="/ppt/notesSlides/notesSlide19.xml" Id="Rc65e5f326a3a42b0" /><Relationship Type="http://schemas.openxmlformats.org/officeDocument/2006/relationships/slideLayout" Target="/ppt/slideLayouts/slideLayout2.xml" Id="Rae8a1508a84a4efa" /></Relationships>
</file>

<file path=ppt/slides/_rels/slide2.xml.rels>&#65279;<?xml version="1.0" encoding="utf-8"?><Relationships xmlns="http://schemas.openxmlformats.org/package/2006/relationships"><Relationship Type="http://schemas.openxmlformats.org/officeDocument/2006/relationships/image" Target="/ppt/media/image3.png" Id="Re71cdb38aa2f4193" /><Relationship Type="http://schemas.openxmlformats.org/officeDocument/2006/relationships/notesSlide" Target="/ppt/notesSlides/notesSlide2.xml" Id="Rc03b63b80dc142ff" /><Relationship Type="http://schemas.openxmlformats.org/officeDocument/2006/relationships/slideLayout" Target="/ppt/slideLayouts/slideLayout2.xml" Id="Ra6aa13aa8b904802" /></Relationships>
</file>

<file path=ppt/slides/_rels/slide20.xml.rels>&#65279;<?xml version="1.0" encoding="utf-8"?><Relationships xmlns="http://schemas.openxmlformats.org/package/2006/relationships"><Relationship Type="http://schemas.openxmlformats.org/officeDocument/2006/relationships/image" Target="/ppt/media/image29.png" Id="R491f6fd2d44d4aaf" /><Relationship Type="http://schemas.openxmlformats.org/officeDocument/2006/relationships/notesSlide" Target="/ppt/notesSlides/notesSlide20.xml" Id="Rfcc91e5b5d4b4355" /><Relationship Type="http://schemas.openxmlformats.org/officeDocument/2006/relationships/slideLayout" Target="/ppt/slideLayouts/slideLayout2.xml" Id="Rc4cd26af396b4f94" /></Relationships>
</file>

<file path=ppt/slides/_rels/slide21.xml.rels>&#65279;<?xml version="1.0" encoding="utf-8"?><Relationships xmlns="http://schemas.openxmlformats.org/package/2006/relationships"><Relationship Type="http://schemas.openxmlformats.org/officeDocument/2006/relationships/image" Target="/ppt/media/image30.png" Id="R31619f64472d46d2" /><Relationship Type="http://schemas.openxmlformats.org/officeDocument/2006/relationships/image" Target="/ppt/media/image31.png" Id="Rb1a3dafbcfb44dc2" /><Relationship Type="http://schemas.openxmlformats.org/officeDocument/2006/relationships/image" Target="/ppt/media/image32.png" Id="Reb01fc778b1941d9" /><Relationship Type="http://schemas.openxmlformats.org/officeDocument/2006/relationships/notesSlide" Target="/ppt/notesSlides/notesSlide21.xml" Id="Raaa0f7a7b79b45d5" /><Relationship Type="http://schemas.openxmlformats.org/officeDocument/2006/relationships/slideLayout" Target="/ppt/slideLayouts/slideLayout2.xml" Id="R45c5d4e000ac4538" /></Relationships>
</file>

<file path=ppt/slides/_rels/slide22.xml.rels>&#65279;<?xml version="1.0" encoding="utf-8"?><Relationships xmlns="http://schemas.openxmlformats.org/package/2006/relationships"><Relationship Type="http://schemas.openxmlformats.org/officeDocument/2006/relationships/image" Target="/ppt/media/image33.png" Id="R081967f4a3cd4912" /><Relationship Type="http://schemas.openxmlformats.org/officeDocument/2006/relationships/image" Target="/ppt/media/image34.png" Id="R2621f784e02f4d28" /><Relationship Type="http://schemas.openxmlformats.org/officeDocument/2006/relationships/notesSlide" Target="/ppt/notesSlides/notesSlide22.xml" Id="R76dd1cb771d04ead" /><Relationship Type="http://schemas.openxmlformats.org/officeDocument/2006/relationships/slideLayout" Target="/ppt/slideLayouts/slideLayout2.xml" Id="Re5fc8a5f6af745e4" /></Relationships>
</file>

<file path=ppt/slides/_rels/slide23.xml.rels>&#65279;<?xml version="1.0" encoding="utf-8"?><Relationships xmlns="http://schemas.openxmlformats.org/package/2006/relationships"><Relationship Type="http://schemas.openxmlformats.org/officeDocument/2006/relationships/image" Target="/ppt/media/image35.png" Id="R6e88b556a2604a77" /><Relationship Type="http://schemas.openxmlformats.org/officeDocument/2006/relationships/image" Target="/ppt/media/image36.png" Id="R2771facfe3014587" /><Relationship Type="http://schemas.openxmlformats.org/officeDocument/2006/relationships/image" Target="/ppt/media/image37.png" Id="Rab8d036607014cf1" /><Relationship Type="http://schemas.openxmlformats.org/officeDocument/2006/relationships/notesSlide" Target="/ppt/notesSlides/notesSlide23.xml" Id="R974d3fe5ec4b4ace" /><Relationship Type="http://schemas.openxmlformats.org/officeDocument/2006/relationships/slideLayout" Target="/ppt/slideLayouts/slideLayout2.xml" Id="R9e4ff5d1ceb341a3" /></Relationships>
</file>

<file path=ppt/slides/_rels/slide24.xml.rels>&#65279;<?xml version="1.0" encoding="utf-8"?><Relationships xmlns="http://schemas.openxmlformats.org/package/2006/relationships"><Relationship Type="http://schemas.openxmlformats.org/officeDocument/2006/relationships/image" Target="/ppt/media/image38.png" Id="Rb37ca17a67e4474e" /><Relationship Type="http://schemas.openxmlformats.org/officeDocument/2006/relationships/notesSlide" Target="/ppt/notesSlides/notesSlide24.xml" Id="Rbf1a6dd010ce4d6b" /><Relationship Type="http://schemas.openxmlformats.org/officeDocument/2006/relationships/slideLayout" Target="/ppt/slideLayouts/slideLayout2.xml" Id="R55731e066b8d41fd" /></Relationships>
</file>

<file path=ppt/slides/_rels/slide3.xml.rels>&#65279;<?xml version="1.0" encoding="utf-8"?><Relationships xmlns="http://schemas.openxmlformats.org/package/2006/relationships"><Relationship Type="http://schemas.openxmlformats.org/officeDocument/2006/relationships/notesSlide" Target="/ppt/notesSlides/notesSlide3.xml" Id="Rf5f088259bfd494c" /><Relationship Type="http://schemas.openxmlformats.org/officeDocument/2006/relationships/slideLayout" Target="/ppt/slideLayouts/slideLayout2.xml" Id="Rd767f2bfc650438e" /></Relationships>
</file>

<file path=ppt/slides/_rels/slide4.xml.rels>&#65279;<?xml version="1.0" encoding="utf-8"?><Relationships xmlns="http://schemas.openxmlformats.org/package/2006/relationships"><Relationship Type="http://schemas.openxmlformats.org/officeDocument/2006/relationships/image" Target="/ppt/media/image4.png" Id="R18cced89859c44f9" /><Relationship Type="http://schemas.openxmlformats.org/officeDocument/2006/relationships/notesSlide" Target="/ppt/notesSlides/notesSlide4.xml" Id="R4b561d6269fd4a0f" /><Relationship Type="http://schemas.openxmlformats.org/officeDocument/2006/relationships/slideLayout" Target="/ppt/slideLayouts/slideLayout2.xml" Id="Re38019ca12b7468a" /></Relationships>
</file>

<file path=ppt/slides/_rels/slide5.xml.rels>&#65279;<?xml version="1.0" encoding="utf-8"?><Relationships xmlns="http://schemas.openxmlformats.org/package/2006/relationships"><Relationship Type="http://schemas.openxmlformats.org/officeDocument/2006/relationships/image" Target="/ppt/media/image5.png" Id="R48f31f188315407c" /><Relationship Type="http://schemas.openxmlformats.org/officeDocument/2006/relationships/image" Target="/ppt/media/image6.png" Id="R8e9db78c50034839" /><Relationship Type="http://schemas.openxmlformats.org/officeDocument/2006/relationships/image" Target="/ppt/media/image7.png" Id="R1bddf83d12524aed" /><Relationship Type="http://schemas.openxmlformats.org/officeDocument/2006/relationships/image" Target="/ppt/media/image8.png" Id="R5752485bffb24e25" /><Relationship Type="http://schemas.openxmlformats.org/officeDocument/2006/relationships/notesSlide" Target="/ppt/notesSlides/notesSlide5.xml" Id="R8d7e86248bbd4b05" /><Relationship Type="http://schemas.openxmlformats.org/officeDocument/2006/relationships/slideLayout" Target="/ppt/slideLayouts/slideLayout2.xml" Id="R10cde6096e8c4776" /></Relationships>
</file>

<file path=ppt/slides/_rels/slide6.xml.rels>&#65279;<?xml version="1.0" encoding="utf-8"?><Relationships xmlns="http://schemas.openxmlformats.org/package/2006/relationships"><Relationship Type="http://schemas.openxmlformats.org/officeDocument/2006/relationships/image" Target="/ppt/media/image9.png" Id="Rd2f31c5c83ff42d1" /><Relationship Type="http://schemas.openxmlformats.org/officeDocument/2006/relationships/notesSlide" Target="/ppt/notesSlides/notesSlide6.xml" Id="R2c9c523acf7a404d" /><Relationship Type="http://schemas.openxmlformats.org/officeDocument/2006/relationships/slideLayout" Target="/ppt/slideLayouts/slideLayout2.xml" Id="R894ebd2afc3c4550" /></Relationships>
</file>

<file path=ppt/slides/_rels/slide7.xml.rels>&#65279;<?xml version="1.0" encoding="utf-8"?><Relationships xmlns="http://schemas.openxmlformats.org/package/2006/relationships"><Relationship Type="http://schemas.openxmlformats.org/officeDocument/2006/relationships/image" Target="/ppt/media/image10.png" Id="R9775878480c74383" /><Relationship Type="http://schemas.openxmlformats.org/officeDocument/2006/relationships/image" Target="/ppt/media/image11.png" Id="R35372cf4cfa6420d" /><Relationship Type="http://schemas.openxmlformats.org/officeDocument/2006/relationships/image" Target="/ppt/media/image12.png" Id="R23320ba19407479d" /><Relationship Type="http://schemas.openxmlformats.org/officeDocument/2006/relationships/image" Target="/ppt/media/image13.png" Id="R46a0bac52b8c4c9a" /><Relationship Type="http://schemas.openxmlformats.org/officeDocument/2006/relationships/notesSlide" Target="/ppt/notesSlides/notesSlide7.xml" Id="Rb533778efe3d44b9" /><Relationship Type="http://schemas.openxmlformats.org/officeDocument/2006/relationships/slideLayout" Target="/ppt/slideLayouts/slideLayout2.xml" Id="Raa5ef3ac124b4455" /></Relationships>
</file>

<file path=ppt/slides/_rels/slide8.xml.rels>&#65279;<?xml version="1.0" encoding="utf-8"?><Relationships xmlns="http://schemas.openxmlformats.org/package/2006/relationships"><Relationship Type="http://schemas.openxmlformats.org/officeDocument/2006/relationships/image" Target="/ppt/media/image14.png" Id="R306f806403be4242" /><Relationship Type="http://schemas.openxmlformats.org/officeDocument/2006/relationships/notesSlide" Target="/ppt/notesSlides/notesSlide8.xml" Id="Rae1bd45cc4244407" /><Relationship Type="http://schemas.openxmlformats.org/officeDocument/2006/relationships/slideLayout" Target="/ppt/slideLayouts/slideLayout2.xml" Id="Rd373b9e05aff44f2" /></Relationships>
</file>

<file path=ppt/slides/_rels/slide9.xml.rels>&#65279;<?xml version="1.0" encoding="utf-8"?><Relationships xmlns="http://schemas.openxmlformats.org/package/2006/relationships"><Relationship Type="http://schemas.openxmlformats.org/officeDocument/2006/relationships/image" Target="/ppt/media/image15.png" Id="Rfe37e4c5f7a24cbd" /><Relationship Type="http://schemas.openxmlformats.org/officeDocument/2006/relationships/notesSlide" Target="/ppt/notesSlides/notesSlide9.xml" Id="R60081541fde74381" /><Relationship Type="http://schemas.openxmlformats.org/officeDocument/2006/relationships/slideLayout" Target="/ppt/slideLayouts/slideLayout2.xml" Id="Ree0c1f4b83604856" /></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7d7b6096a9534e9a"/>
          <a:stretch>
            <a:fillRect/>
          </a:stretch>
        </p:blipFill>
        <p:spPr>
          <a:xfrm>
            <a:off x="0" y="0"/>
            <a:ext cx="5486400" cy="8229600"/>
          </a:xfrm>
          <a:prstGeom prst="rect">
            <a:avLst/>
          </a:prstGeom>
        </p:spPr>
      </p:pic>
      <p:sp>
        <p:nvSpPr>
          <p:cNvPr id="3" name="Text 0"/>
          <p:cNvSpPr/>
          <p:nvPr/>
        </p:nvSpPr>
        <p:spPr>
          <a:xfrm>
            <a:off x="6324124" y="2273737"/>
            <a:ext cx="7468553" cy="1408033"/>
          </a:xfrm>
          <a:prstGeom prst="rect">
            <a:avLst/>
          </a:prstGeom>
          <a:noFill/>
          <a:ln/>
        </p:spPr>
        <p:txBody>
          <a:bodyPr wrap="square" lIns="0" tIns="0" rIns="0" bIns="0" rtlCol="0" anchor="t"/>
          <a:lstStyle/>
          <a:p>
            <a:pPr indent="0" marL="0">
              <a:lnSpc>
                <a:spcPts val="5500"/>
              </a:lnSpc>
              <a:buNone/>
            </a:pPr>
            <a:r>
              <a:rPr lang="en-US" sz="4400" dirty="0">
                <a:solidFill>
                  <a:srgbClr val="FFFFFF"/>
                </a:solidFill>
                <a:latin typeface="Kanit" pitchFamily="34" charset="0"/>
                <a:ea typeface="Kanit" pitchFamily="34" charset="-122"/>
                <a:cs typeface="Kanit" pitchFamily="34" charset="-120"/>
              </a:rPr>
              <a:t>Power BI Dashboard for Call Center Trend Analysis</a:t>
            </a:r>
            <a:endParaRPr lang="en-US" sz="4400" dirty="0"/>
          </a:p>
        </p:txBody>
      </p:sp>
      <p:sp>
        <p:nvSpPr>
          <p:cNvPr id="4" name="Text 1"/>
          <p:cNvSpPr/>
          <p:nvPr/>
        </p:nvSpPr>
        <p:spPr>
          <a:xfrm>
            <a:off x="6324124" y="4040743"/>
            <a:ext cx="7468553" cy="1915120"/>
          </a:xfrm>
          <a:prstGeom prst="rect">
            <a:avLst/>
          </a:prstGeom>
          <a:noFill/>
          <a:ln/>
        </p:spPr>
        <p:txBody>
          <a:bodyPr wrap="square" lIns="0" tIns="0" rIns="0" bIns="0" rtlCol="0" anchor="t"/>
          <a:lstStyle/>
          <a:p>
            <a:pPr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This presentation covers the key insights from the Power BI Dashboard. It focuses on agent performance, call resolution, and customer satisfaction. We will analyze trends and provide actionable recommendations. These insights will improve call center efficiency and customer experience.</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72a786c4731449d1"/>
          <a:stretch>
            <a:fillRect/>
          </a:stretch>
        </p:blipFill>
        <p:spPr>
          <a:xfrm>
            <a:off x="9144000" y="0"/>
            <a:ext cx="5486400" cy="8229600"/>
          </a:xfrm>
          <a:prstGeom prst="rect">
            <a:avLst/>
          </a:prstGeom>
        </p:spPr>
      </p:pic>
      <p:sp>
        <p:nvSpPr>
          <p:cNvPr id="3" name="Text 0"/>
          <p:cNvSpPr/>
          <p:nvPr/>
        </p:nvSpPr>
        <p:spPr>
          <a:xfrm>
            <a:off x="728901" y="574358"/>
            <a:ext cx="6070878" cy="612577"/>
          </a:xfrm>
          <a:prstGeom prst="rect">
            <a:avLst/>
          </a:prstGeom>
          <a:noFill/>
          <a:ln/>
        </p:spPr>
        <p:txBody>
          <a:bodyPr wrap="none" lIns="0" tIns="0" rIns="0" bIns="0" rtlCol="0" anchor="t"/>
          <a:lstStyle/>
          <a:p>
            <a:pPr indent="0" marL="0">
              <a:lnSpc>
                <a:spcPts val="4800"/>
              </a:lnSpc>
              <a:buNone/>
            </a:pPr>
            <a:r>
              <a:rPr lang="en-US" sz="3850" dirty="0">
                <a:solidFill>
                  <a:srgbClr val="FFFFFF"/>
                </a:solidFill>
                <a:latin typeface="Kanit" pitchFamily="34" charset="0"/>
                <a:ea typeface="Kanit" pitchFamily="34" charset="-122"/>
                <a:cs typeface="Kanit" pitchFamily="34" charset="-120"/>
              </a:rPr>
              <a:t>Key Churn Metrics Overview</a:t>
            </a:r>
            <a:endParaRPr lang="en-US" sz="3850" dirty="0"/>
          </a:p>
        </p:txBody>
      </p:sp>
      <p:sp>
        <p:nvSpPr>
          <p:cNvPr id="4" name="Text 1"/>
          <p:cNvSpPr/>
          <p:nvPr/>
        </p:nvSpPr>
        <p:spPr>
          <a:xfrm>
            <a:off x="728901" y="1603296"/>
            <a:ext cx="3686889" cy="687229"/>
          </a:xfrm>
          <a:prstGeom prst="rect">
            <a:avLst/>
          </a:prstGeom>
          <a:noFill/>
          <a:ln/>
        </p:spPr>
        <p:txBody>
          <a:bodyPr wrap="none" lIns="0" tIns="0" rIns="0" bIns="0" rtlCol="0" anchor="t"/>
          <a:lstStyle/>
          <a:p>
            <a:pPr algn="ctr" indent="0" marL="0">
              <a:lnSpc>
                <a:spcPts val="5400"/>
              </a:lnSpc>
              <a:buNone/>
            </a:pPr>
            <a:r>
              <a:rPr lang="en-US" sz="5400" dirty="0">
                <a:solidFill>
                  <a:srgbClr val="D9E1FF"/>
                </a:solidFill>
                <a:latin typeface="Kanit" pitchFamily="34" charset="0"/>
                <a:ea typeface="Kanit" pitchFamily="34" charset="-122"/>
                <a:cs typeface="Kanit" pitchFamily="34" charset="-120"/>
              </a:rPr>
              <a:t>1.9K</a:t>
            </a:r>
            <a:endParaRPr lang="en-US" sz="5400" dirty="0"/>
          </a:p>
        </p:txBody>
      </p:sp>
      <p:sp>
        <p:nvSpPr>
          <p:cNvPr id="5" name="Text 2"/>
          <p:cNvSpPr/>
          <p:nvPr/>
        </p:nvSpPr>
        <p:spPr>
          <a:xfrm>
            <a:off x="1347311" y="2550676"/>
            <a:ext cx="2450068" cy="306229"/>
          </a:xfrm>
          <a:prstGeom prst="rect">
            <a:avLst/>
          </a:prstGeom>
          <a:noFill/>
          <a:ln/>
        </p:spPr>
        <p:txBody>
          <a:bodyPr wrap="none" lIns="0" tIns="0" rIns="0" bIns="0" rtlCol="0" anchor="t"/>
          <a:lstStyle/>
          <a:p>
            <a:pPr algn="ctr" indent="0" marL="0">
              <a:lnSpc>
                <a:spcPts val="2400"/>
              </a:lnSpc>
              <a:buNone/>
            </a:pPr>
            <a:r>
              <a:rPr lang="en-US" sz="1900" dirty="0">
                <a:solidFill>
                  <a:srgbClr val="D9E1FF"/>
                </a:solidFill>
                <a:latin typeface="Kanit" pitchFamily="34" charset="0"/>
                <a:ea typeface="Kanit" pitchFamily="34" charset="-122"/>
                <a:cs typeface="Kanit" pitchFamily="34" charset="-120"/>
              </a:rPr>
              <a:t>Churned Customers</a:t>
            </a:r>
            <a:endParaRPr lang="en-US" sz="1900" dirty="0"/>
          </a:p>
        </p:txBody>
      </p:sp>
      <p:sp>
        <p:nvSpPr>
          <p:cNvPr id="6" name="Text 3"/>
          <p:cNvSpPr/>
          <p:nvPr/>
        </p:nvSpPr>
        <p:spPr>
          <a:xfrm>
            <a:off x="728901" y="2981801"/>
            <a:ext cx="3686889" cy="666274"/>
          </a:xfrm>
          <a:prstGeom prst="rect">
            <a:avLst/>
          </a:prstGeom>
          <a:noFill/>
          <a:ln/>
        </p:spPr>
        <p:txBody>
          <a:bodyPr wrap="square" lIns="0" tIns="0" rIns="0" bIns="0" rtlCol="0" anchor="t"/>
          <a:lstStyle/>
          <a:p>
            <a:pPr algn="ctr" indent="0" marL="0">
              <a:lnSpc>
                <a:spcPts val="2600"/>
              </a:lnSpc>
              <a:buNone/>
            </a:pPr>
            <a:r>
              <a:rPr lang="en-US" sz="1600" dirty="0">
                <a:solidFill>
                  <a:srgbClr val="D9E1FF"/>
                </a:solidFill>
                <a:latin typeface="Martel Sans Light" pitchFamily="34" charset="0"/>
                <a:ea typeface="Martel Sans Light" pitchFamily="34" charset="-122"/>
                <a:cs typeface="Martel Sans Light" pitchFamily="34" charset="-120"/>
              </a:rPr>
              <a:t>A significant number of customers churned.</a:t>
            </a:r>
            <a:endParaRPr lang="en-US" sz="1600" dirty="0"/>
          </a:p>
        </p:txBody>
      </p:sp>
      <p:sp>
        <p:nvSpPr>
          <p:cNvPr id="7" name="Text 4"/>
          <p:cNvSpPr/>
          <p:nvPr/>
        </p:nvSpPr>
        <p:spPr>
          <a:xfrm>
            <a:off x="4728091" y="1603296"/>
            <a:ext cx="3687008" cy="687229"/>
          </a:xfrm>
          <a:prstGeom prst="rect">
            <a:avLst/>
          </a:prstGeom>
          <a:noFill/>
          <a:ln/>
        </p:spPr>
        <p:txBody>
          <a:bodyPr wrap="none" lIns="0" tIns="0" rIns="0" bIns="0" rtlCol="0" anchor="t"/>
          <a:lstStyle/>
          <a:p>
            <a:pPr algn="ctr" indent="0" marL="0">
              <a:lnSpc>
                <a:spcPts val="5400"/>
              </a:lnSpc>
              <a:buNone/>
            </a:pPr>
            <a:r>
              <a:rPr lang="en-US" sz="5400" dirty="0">
                <a:solidFill>
                  <a:srgbClr val="D9E1FF"/>
                </a:solidFill>
                <a:latin typeface="Kanit" pitchFamily="34" charset="0"/>
                <a:ea typeface="Kanit" pitchFamily="34" charset="-122"/>
                <a:cs typeface="Kanit" pitchFamily="34" charset="-120"/>
              </a:rPr>
              <a:t>2.2K</a:t>
            </a:r>
            <a:endParaRPr lang="en-US" sz="5400" dirty="0"/>
          </a:p>
        </p:txBody>
      </p:sp>
      <p:sp>
        <p:nvSpPr>
          <p:cNvPr id="8" name="Text 5"/>
          <p:cNvSpPr/>
          <p:nvPr/>
        </p:nvSpPr>
        <p:spPr>
          <a:xfrm>
            <a:off x="5346502" y="2550676"/>
            <a:ext cx="2450068" cy="306229"/>
          </a:xfrm>
          <a:prstGeom prst="rect">
            <a:avLst/>
          </a:prstGeom>
          <a:noFill/>
          <a:ln/>
        </p:spPr>
        <p:txBody>
          <a:bodyPr wrap="none" lIns="0" tIns="0" rIns="0" bIns="0" rtlCol="0" anchor="t"/>
          <a:lstStyle/>
          <a:p>
            <a:pPr algn="ctr" indent="0" marL="0">
              <a:lnSpc>
                <a:spcPts val="2400"/>
              </a:lnSpc>
              <a:buNone/>
            </a:pPr>
            <a:r>
              <a:rPr lang="en-US" sz="1900" dirty="0">
                <a:solidFill>
                  <a:srgbClr val="D9E1FF"/>
                </a:solidFill>
                <a:latin typeface="Kanit" pitchFamily="34" charset="0"/>
                <a:ea typeface="Kanit" pitchFamily="34" charset="-122"/>
                <a:cs typeface="Kanit" pitchFamily="34" charset="-120"/>
              </a:rPr>
              <a:t>Tech Tickets</a:t>
            </a:r>
            <a:endParaRPr lang="en-US" sz="1900" dirty="0"/>
          </a:p>
        </p:txBody>
      </p:sp>
      <p:sp>
        <p:nvSpPr>
          <p:cNvPr id="9" name="Text 6"/>
          <p:cNvSpPr/>
          <p:nvPr/>
        </p:nvSpPr>
        <p:spPr>
          <a:xfrm>
            <a:off x="4728091" y="2981801"/>
            <a:ext cx="3687008" cy="666274"/>
          </a:xfrm>
          <a:prstGeom prst="rect">
            <a:avLst/>
          </a:prstGeom>
          <a:noFill/>
          <a:ln/>
        </p:spPr>
        <p:txBody>
          <a:bodyPr wrap="square" lIns="0" tIns="0" rIns="0" bIns="0" rtlCol="0" anchor="t"/>
          <a:lstStyle/>
          <a:p>
            <a:pPr algn="ctr" indent="0" marL="0">
              <a:lnSpc>
                <a:spcPts val="2600"/>
              </a:lnSpc>
              <a:buNone/>
            </a:pPr>
            <a:r>
              <a:rPr lang="en-US" sz="1600" dirty="0">
                <a:solidFill>
                  <a:srgbClr val="D9E1FF"/>
                </a:solidFill>
                <a:latin typeface="Martel Sans Light" pitchFamily="34" charset="0"/>
                <a:ea typeface="Martel Sans Light" pitchFamily="34" charset="-122"/>
                <a:cs typeface="Martel Sans Light" pitchFamily="34" charset="-120"/>
              </a:rPr>
              <a:t>High volume of technical support requests.</a:t>
            </a:r>
            <a:endParaRPr lang="en-US" sz="1600" dirty="0"/>
          </a:p>
        </p:txBody>
      </p:sp>
      <p:sp>
        <p:nvSpPr>
          <p:cNvPr id="10" name="Text 7"/>
          <p:cNvSpPr/>
          <p:nvPr/>
        </p:nvSpPr>
        <p:spPr>
          <a:xfrm>
            <a:off x="2728436" y="4376857"/>
            <a:ext cx="3687008" cy="687229"/>
          </a:xfrm>
          <a:prstGeom prst="rect">
            <a:avLst/>
          </a:prstGeom>
          <a:noFill/>
          <a:ln/>
        </p:spPr>
        <p:txBody>
          <a:bodyPr wrap="none" lIns="0" tIns="0" rIns="0" bIns="0" rtlCol="0" anchor="t"/>
          <a:lstStyle/>
          <a:p>
            <a:pPr algn="ctr" indent="0" marL="0">
              <a:lnSpc>
                <a:spcPts val="5400"/>
              </a:lnSpc>
              <a:buNone/>
            </a:pPr>
            <a:r>
              <a:rPr lang="en-US" sz="5400" dirty="0">
                <a:solidFill>
                  <a:srgbClr val="D9E1FF"/>
                </a:solidFill>
                <a:latin typeface="Kanit" pitchFamily="34" charset="0"/>
                <a:ea typeface="Kanit" pitchFamily="34" charset="-122"/>
                <a:cs typeface="Kanit" pitchFamily="34" charset="-120"/>
              </a:rPr>
              <a:t>$2.9M</a:t>
            </a:r>
            <a:endParaRPr lang="en-US" sz="5400" dirty="0"/>
          </a:p>
        </p:txBody>
      </p:sp>
      <p:sp>
        <p:nvSpPr>
          <p:cNvPr id="11" name="Text 8"/>
          <p:cNvSpPr/>
          <p:nvPr/>
        </p:nvSpPr>
        <p:spPr>
          <a:xfrm>
            <a:off x="3346847" y="5324237"/>
            <a:ext cx="2450068" cy="306229"/>
          </a:xfrm>
          <a:prstGeom prst="rect">
            <a:avLst/>
          </a:prstGeom>
          <a:noFill/>
          <a:ln/>
        </p:spPr>
        <p:txBody>
          <a:bodyPr wrap="none" lIns="0" tIns="0" rIns="0" bIns="0" rtlCol="0" anchor="t"/>
          <a:lstStyle/>
          <a:p>
            <a:pPr algn="ctr" indent="0" marL="0">
              <a:lnSpc>
                <a:spcPts val="2400"/>
              </a:lnSpc>
              <a:buNone/>
            </a:pPr>
            <a:r>
              <a:rPr lang="en-US" sz="1900" dirty="0">
                <a:solidFill>
                  <a:srgbClr val="D9E1FF"/>
                </a:solidFill>
                <a:latin typeface="Kanit" pitchFamily="34" charset="0"/>
                <a:ea typeface="Kanit" pitchFamily="34" charset="-122"/>
                <a:cs typeface="Kanit" pitchFamily="34" charset="-120"/>
              </a:rPr>
              <a:t>Annual Charges</a:t>
            </a:r>
            <a:endParaRPr lang="en-US" sz="1900" dirty="0"/>
          </a:p>
        </p:txBody>
      </p:sp>
      <p:sp>
        <p:nvSpPr>
          <p:cNvPr id="12" name="Text 9"/>
          <p:cNvSpPr/>
          <p:nvPr/>
        </p:nvSpPr>
        <p:spPr>
          <a:xfrm>
            <a:off x="2728436" y="5755362"/>
            <a:ext cx="3687008" cy="666274"/>
          </a:xfrm>
          <a:prstGeom prst="rect">
            <a:avLst/>
          </a:prstGeom>
          <a:noFill/>
          <a:ln/>
        </p:spPr>
        <p:txBody>
          <a:bodyPr wrap="square" lIns="0" tIns="0" rIns="0" bIns="0" rtlCol="0" anchor="t"/>
          <a:lstStyle/>
          <a:p>
            <a:pPr algn="ctr" indent="0" marL="0">
              <a:lnSpc>
                <a:spcPts val="2600"/>
              </a:lnSpc>
              <a:buNone/>
            </a:pPr>
            <a:r>
              <a:rPr lang="en-US" sz="1600" dirty="0">
                <a:solidFill>
                  <a:srgbClr val="D9E1FF"/>
                </a:solidFill>
                <a:latin typeface="Martel Sans Light" pitchFamily="34" charset="0"/>
                <a:ea typeface="Martel Sans Light" pitchFamily="34" charset="-122"/>
                <a:cs typeface="Martel Sans Light" pitchFamily="34" charset="-120"/>
              </a:rPr>
              <a:t>Loss in revenue from churned customers.</a:t>
            </a:r>
            <a:endParaRPr lang="en-US" sz="1600" dirty="0"/>
          </a:p>
        </p:txBody>
      </p:sp>
      <p:sp>
        <p:nvSpPr>
          <p:cNvPr id="13" name="Text 10"/>
          <p:cNvSpPr/>
          <p:nvPr/>
        </p:nvSpPr>
        <p:spPr>
          <a:xfrm>
            <a:off x="728901" y="6655832"/>
            <a:ext cx="7686199" cy="999411"/>
          </a:xfrm>
          <a:prstGeom prst="rect">
            <a:avLst/>
          </a:prstGeom>
          <a:noFill/>
          <a:ln/>
        </p:spPr>
        <p:txBody>
          <a:bodyPr wrap="square" lIns="0" tIns="0" rIns="0" bIns="0" rtlCol="0" anchor="t"/>
          <a:lstStyle/>
          <a:p>
            <a:pPr indent="0" marL="0">
              <a:lnSpc>
                <a:spcPts val="2600"/>
              </a:lnSpc>
              <a:buNone/>
            </a:pPr>
            <a:r>
              <a:rPr lang="en-US" sz="1600" dirty="0">
                <a:solidFill>
                  <a:srgbClr val="D9E1FF"/>
                </a:solidFill>
                <a:latin typeface="Martel Sans Light" pitchFamily="34" charset="0"/>
                <a:ea typeface="Martel Sans Light" pitchFamily="34" charset="-122"/>
                <a:cs typeface="Martel Sans Light" pitchFamily="34" charset="-120"/>
              </a:rPr>
              <a:t>The dashboard reveals critical churn indicators. Monitoring these metrics is crucial. It helps in understanding churn magnitude. Focus on addressing underlying issues.</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2159675"/>
            <a:ext cx="10229374" cy="704017"/>
          </a:xfrm>
          <a:prstGeom prst="rect">
            <a:avLst/>
          </a:prstGeom>
          <a:noFill/>
          <a:ln/>
        </p:spPr>
        <p:txBody>
          <a:bodyPr wrap="none" lIns="0" tIns="0" rIns="0" bIns="0" rtlCol="0" anchor="t"/>
          <a:lstStyle/>
          <a:p>
            <a:pPr indent="0" marL="0">
              <a:lnSpc>
                <a:spcPts val="5500"/>
              </a:lnSpc>
              <a:buNone/>
            </a:pPr>
            <a:r>
              <a:rPr lang="en-US" sz="4400" dirty="0">
                <a:solidFill>
                  <a:srgbClr val="FFFFFF"/>
                </a:solidFill>
                <a:latin typeface="Kanit" pitchFamily="34" charset="0"/>
                <a:ea typeface="Kanit" pitchFamily="34" charset="-122"/>
                <a:cs typeface="Kanit" pitchFamily="34" charset="-120"/>
              </a:rPr>
              <a:t>Churn Demographics: Gender &amp; Seniority</a:t>
            </a:r>
            <a:endParaRPr lang="en-US" sz="4400" dirty="0"/>
          </a:p>
        </p:txBody>
      </p:sp>
      <p:sp>
        <p:nvSpPr>
          <p:cNvPr id="3" name="Text 1"/>
          <p:cNvSpPr/>
          <p:nvPr/>
        </p:nvSpPr>
        <p:spPr>
          <a:xfrm>
            <a:off x="837724" y="3461980"/>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Kanit" pitchFamily="34" charset="0"/>
                <a:ea typeface="Kanit" pitchFamily="34" charset="-122"/>
                <a:cs typeface="Kanit" pitchFamily="34" charset="-120"/>
              </a:rPr>
              <a:t>Gender Split</a:t>
            </a:r>
            <a:endParaRPr lang="en-US" sz="2200" dirty="0"/>
          </a:p>
        </p:txBody>
      </p:sp>
      <p:sp>
        <p:nvSpPr>
          <p:cNvPr id="4" name="Text 2"/>
          <p:cNvSpPr/>
          <p:nvPr/>
        </p:nvSpPr>
        <p:spPr>
          <a:xfrm>
            <a:off x="837724" y="4053245"/>
            <a:ext cx="3928586" cy="766048"/>
          </a:xfrm>
          <a:prstGeom prst="rect">
            <a:avLst/>
          </a:prstGeom>
          <a:noFill/>
          <a:ln/>
        </p:spPr>
        <p:txBody>
          <a:bodyPr wrap="square" lIns="0" tIns="0" rIns="0" bIns="0" rtlCol="0" anchor="t"/>
          <a:lstStyle/>
          <a:p>
            <a:pPr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Churn is almost equal between genders.</a:t>
            </a:r>
            <a:endParaRPr lang="en-US" sz="1850" dirty="0"/>
          </a:p>
        </p:txBody>
      </p:sp>
      <p:sp>
        <p:nvSpPr>
          <p:cNvPr id="5" name="Text 3"/>
          <p:cNvSpPr/>
          <p:nvPr/>
        </p:nvSpPr>
        <p:spPr>
          <a:xfrm>
            <a:off x="5357813" y="3461980"/>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Kanit" pitchFamily="34" charset="0"/>
                <a:ea typeface="Kanit" pitchFamily="34" charset="-122"/>
                <a:cs typeface="Kanit" pitchFamily="34" charset="-120"/>
              </a:rPr>
              <a:t>Senior Citizens</a:t>
            </a:r>
            <a:endParaRPr lang="en-US" sz="2200" dirty="0"/>
          </a:p>
        </p:txBody>
      </p:sp>
      <p:sp>
        <p:nvSpPr>
          <p:cNvPr id="6" name="Text 4"/>
          <p:cNvSpPr/>
          <p:nvPr/>
        </p:nvSpPr>
        <p:spPr>
          <a:xfrm>
            <a:off x="5357813" y="4053245"/>
            <a:ext cx="3928586" cy="766048"/>
          </a:xfrm>
          <a:prstGeom prst="rect">
            <a:avLst/>
          </a:prstGeom>
          <a:noFill/>
          <a:ln/>
        </p:spPr>
        <p:txBody>
          <a:bodyPr wrap="square" lIns="0" tIns="0" rIns="0" bIns="0" rtlCol="0" anchor="t"/>
          <a:lstStyle/>
          <a:p>
            <a:pPr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A quarter of churned customers were seniors.</a:t>
            </a:r>
            <a:endParaRPr lang="en-US" sz="1850" dirty="0"/>
          </a:p>
        </p:txBody>
      </p:sp>
      <p:sp>
        <p:nvSpPr>
          <p:cNvPr id="7" name="Text 5"/>
          <p:cNvSpPr/>
          <p:nvPr/>
        </p:nvSpPr>
        <p:spPr>
          <a:xfrm>
            <a:off x="9877901" y="3461980"/>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Kanit" pitchFamily="34" charset="0"/>
                <a:ea typeface="Kanit" pitchFamily="34" charset="-122"/>
                <a:cs typeface="Kanit" pitchFamily="34" charset="-120"/>
              </a:rPr>
              <a:t>Subscription Length</a:t>
            </a:r>
            <a:endParaRPr lang="en-US" sz="2200" dirty="0"/>
          </a:p>
        </p:txBody>
      </p:sp>
      <p:sp>
        <p:nvSpPr>
          <p:cNvPr id="8" name="Text 6"/>
          <p:cNvSpPr/>
          <p:nvPr/>
        </p:nvSpPr>
        <p:spPr>
          <a:xfrm>
            <a:off x="9877901" y="4053245"/>
            <a:ext cx="3928586" cy="766048"/>
          </a:xfrm>
          <a:prstGeom prst="rect">
            <a:avLst/>
          </a:prstGeom>
          <a:noFill/>
          <a:ln/>
        </p:spPr>
        <p:txBody>
          <a:bodyPr wrap="square" lIns="0" tIns="0" rIns="0" bIns="0" rtlCol="0" anchor="t"/>
          <a:lstStyle/>
          <a:p>
            <a:pPr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Most customers churn within the first year.</a:t>
            </a:r>
            <a:endParaRPr lang="en-US" sz="1850" dirty="0"/>
          </a:p>
        </p:txBody>
      </p:sp>
      <p:sp>
        <p:nvSpPr>
          <p:cNvPr id="9" name="Text 7"/>
          <p:cNvSpPr/>
          <p:nvPr/>
        </p:nvSpPr>
        <p:spPr>
          <a:xfrm>
            <a:off x="837724" y="5303877"/>
            <a:ext cx="12954952" cy="766048"/>
          </a:xfrm>
          <a:prstGeom prst="rect">
            <a:avLst/>
          </a:prstGeom>
          <a:noFill/>
          <a:ln/>
        </p:spPr>
        <p:txBody>
          <a:bodyPr wrap="square" lIns="0" tIns="0" rIns="0" bIns="0" rtlCol="0" anchor="t"/>
          <a:lstStyle/>
          <a:p>
            <a:pPr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Understanding demographics aids targeted interventions. Tailor retention strategies to specific groups. Consider age and subscription tenure.</a:t>
            </a:r>
            <a:endParaRPr lang="en-US" sz="18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aa6cccd789f1429e"/>
          <a:stretch>
            <a:fillRect/>
          </a:stretch>
        </p:blipFill>
        <p:spPr>
          <a:xfrm>
            <a:off x="0" y="0"/>
            <a:ext cx="5486400" cy="8229600"/>
          </a:xfrm>
          <a:prstGeom prst="rect">
            <a:avLst/>
          </a:prstGeom>
        </p:spPr>
      </p:pic>
      <p:sp>
        <p:nvSpPr>
          <p:cNvPr id="3" name="Text 0"/>
          <p:cNvSpPr/>
          <p:nvPr/>
        </p:nvSpPr>
        <p:spPr>
          <a:xfrm>
            <a:off x="6324124" y="1205746"/>
            <a:ext cx="7330202" cy="704017"/>
          </a:xfrm>
          <a:prstGeom prst="rect">
            <a:avLst/>
          </a:prstGeom>
          <a:noFill/>
          <a:ln/>
        </p:spPr>
        <p:txBody>
          <a:bodyPr wrap="none" lIns="0" tIns="0" rIns="0" bIns="0" rtlCol="0" anchor="t"/>
          <a:lstStyle/>
          <a:p>
            <a:pPr indent="0" marL="0">
              <a:lnSpc>
                <a:spcPts val="5500"/>
              </a:lnSpc>
              <a:buNone/>
            </a:pPr>
            <a:r>
              <a:rPr lang="en-US" sz="4400" dirty="0">
                <a:solidFill>
                  <a:srgbClr val="FFFFFF"/>
                </a:solidFill>
                <a:latin typeface="Kanit" pitchFamily="34" charset="0"/>
                <a:ea typeface="Kanit" pitchFamily="34" charset="-122"/>
                <a:cs typeface="Kanit" pitchFamily="34" charset="-120"/>
              </a:rPr>
              <a:t>Account Information &amp; Churn</a:t>
            </a:r>
            <a:endParaRPr lang="en-US" sz="4400" dirty="0"/>
          </a:p>
        </p:txBody>
      </p:sp>
      <p:sp>
        <p:nvSpPr>
          <p:cNvPr id="4" name="Shape 1"/>
          <p:cNvSpPr/>
          <p:nvPr/>
        </p:nvSpPr>
        <p:spPr>
          <a:xfrm>
            <a:off x="6324124" y="2268736"/>
            <a:ext cx="3614618" cy="1740218"/>
          </a:xfrm>
          <a:prstGeom prst="roundRect">
            <a:avLst>
              <a:gd name="adj" fmla="val 2063"/>
            </a:avLst>
          </a:prstGeom>
          <a:solidFill>
            <a:srgbClr val="2F2B54"/>
          </a:solidFill>
          <a:ln/>
        </p:spPr>
      </p:sp>
      <p:sp>
        <p:nvSpPr>
          <p:cNvPr id="5" name="Text 2"/>
          <p:cNvSpPr/>
          <p:nvPr/>
        </p:nvSpPr>
        <p:spPr>
          <a:xfrm>
            <a:off x="6563439" y="2508052"/>
            <a:ext cx="2816185" cy="351949"/>
          </a:xfrm>
          <a:prstGeom prst="rect">
            <a:avLst/>
          </a:prstGeom>
          <a:noFill/>
          <a:ln/>
        </p:spPr>
        <p:txBody>
          <a:bodyPr wrap="none" lIns="0" tIns="0" rIns="0" bIns="0" rtlCol="0" anchor="t"/>
          <a:lstStyle/>
          <a:p>
            <a:pPr indent="0" marL="0">
              <a:lnSpc>
                <a:spcPts val="2750"/>
              </a:lnSpc>
              <a:buNone/>
            </a:pPr>
            <a:r>
              <a:rPr lang="en-US" sz="2200" dirty="0">
                <a:solidFill>
                  <a:srgbClr val="D9E1FF"/>
                </a:solidFill>
                <a:latin typeface="Kanit" pitchFamily="34" charset="0"/>
                <a:ea typeface="Kanit" pitchFamily="34" charset="-122"/>
                <a:cs typeface="Kanit" pitchFamily="34" charset="-120"/>
              </a:rPr>
              <a:t>Payment Methods</a:t>
            </a:r>
            <a:endParaRPr lang="en-US" sz="2200" dirty="0"/>
          </a:p>
        </p:txBody>
      </p:sp>
      <p:sp>
        <p:nvSpPr>
          <p:cNvPr id="6" name="Text 3"/>
          <p:cNvSpPr/>
          <p:nvPr/>
        </p:nvSpPr>
        <p:spPr>
          <a:xfrm>
            <a:off x="6563439" y="3003590"/>
            <a:ext cx="3135987" cy="766048"/>
          </a:xfrm>
          <a:prstGeom prst="rect">
            <a:avLst/>
          </a:prstGeom>
          <a:noFill/>
          <a:ln/>
        </p:spPr>
        <p:txBody>
          <a:bodyPr wrap="square" lIns="0" tIns="0" rIns="0" bIns="0" rtlCol="0" anchor="t"/>
          <a:lstStyle/>
          <a:p>
            <a:pPr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Electronic check is most common among churned.</a:t>
            </a:r>
            <a:endParaRPr lang="en-US" sz="1850" dirty="0"/>
          </a:p>
        </p:txBody>
      </p:sp>
      <p:sp>
        <p:nvSpPr>
          <p:cNvPr id="7" name="Shape 4"/>
          <p:cNvSpPr/>
          <p:nvPr/>
        </p:nvSpPr>
        <p:spPr>
          <a:xfrm>
            <a:off x="10178058" y="2268736"/>
            <a:ext cx="3614618" cy="1740218"/>
          </a:xfrm>
          <a:prstGeom prst="roundRect">
            <a:avLst>
              <a:gd name="adj" fmla="val 2063"/>
            </a:avLst>
          </a:prstGeom>
          <a:solidFill>
            <a:srgbClr val="2F2B54"/>
          </a:solidFill>
          <a:ln/>
        </p:spPr>
      </p:sp>
      <p:sp>
        <p:nvSpPr>
          <p:cNvPr id="8" name="Text 5"/>
          <p:cNvSpPr/>
          <p:nvPr/>
        </p:nvSpPr>
        <p:spPr>
          <a:xfrm>
            <a:off x="10417373" y="2508052"/>
            <a:ext cx="2816185" cy="351949"/>
          </a:xfrm>
          <a:prstGeom prst="rect">
            <a:avLst/>
          </a:prstGeom>
          <a:noFill/>
          <a:ln/>
        </p:spPr>
        <p:txBody>
          <a:bodyPr wrap="none" lIns="0" tIns="0" rIns="0" bIns="0" rtlCol="0" anchor="t"/>
          <a:lstStyle/>
          <a:p>
            <a:pPr indent="0" marL="0">
              <a:lnSpc>
                <a:spcPts val="2750"/>
              </a:lnSpc>
              <a:buNone/>
            </a:pPr>
            <a:r>
              <a:rPr lang="en-US" sz="2200" dirty="0">
                <a:solidFill>
                  <a:srgbClr val="D9E1FF"/>
                </a:solidFill>
                <a:latin typeface="Kanit" pitchFamily="34" charset="0"/>
                <a:ea typeface="Kanit" pitchFamily="34" charset="-122"/>
                <a:cs typeface="Kanit" pitchFamily="34" charset="-120"/>
              </a:rPr>
              <a:t>Paperless Billing</a:t>
            </a:r>
            <a:endParaRPr lang="en-US" sz="2200" dirty="0"/>
          </a:p>
        </p:txBody>
      </p:sp>
      <p:sp>
        <p:nvSpPr>
          <p:cNvPr id="9" name="Text 6"/>
          <p:cNvSpPr/>
          <p:nvPr/>
        </p:nvSpPr>
        <p:spPr>
          <a:xfrm>
            <a:off x="10417373" y="3003590"/>
            <a:ext cx="3135987" cy="766048"/>
          </a:xfrm>
          <a:prstGeom prst="rect">
            <a:avLst/>
          </a:prstGeom>
          <a:noFill/>
          <a:ln/>
        </p:spPr>
        <p:txBody>
          <a:bodyPr wrap="square" lIns="0" tIns="0" rIns="0" bIns="0" rtlCol="0" anchor="t"/>
          <a:lstStyle/>
          <a:p>
            <a:pPr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High adoption, but doesn't prevent churn.</a:t>
            </a:r>
            <a:endParaRPr lang="en-US" sz="1850" dirty="0"/>
          </a:p>
        </p:txBody>
      </p:sp>
      <p:sp>
        <p:nvSpPr>
          <p:cNvPr id="10" name="Shape 7"/>
          <p:cNvSpPr/>
          <p:nvPr/>
        </p:nvSpPr>
        <p:spPr>
          <a:xfrm>
            <a:off x="6324124" y="4248269"/>
            <a:ext cx="7468553" cy="1357193"/>
          </a:xfrm>
          <a:prstGeom prst="roundRect">
            <a:avLst>
              <a:gd name="adj" fmla="val 2646"/>
            </a:avLst>
          </a:prstGeom>
          <a:solidFill>
            <a:srgbClr val="2F2B54"/>
          </a:solidFill>
          <a:ln/>
        </p:spPr>
      </p:sp>
      <p:sp>
        <p:nvSpPr>
          <p:cNvPr id="11" name="Text 8"/>
          <p:cNvSpPr/>
          <p:nvPr/>
        </p:nvSpPr>
        <p:spPr>
          <a:xfrm>
            <a:off x="6563439" y="4487585"/>
            <a:ext cx="2816185" cy="351949"/>
          </a:xfrm>
          <a:prstGeom prst="rect">
            <a:avLst/>
          </a:prstGeom>
          <a:noFill/>
          <a:ln/>
        </p:spPr>
        <p:txBody>
          <a:bodyPr wrap="none" lIns="0" tIns="0" rIns="0" bIns="0" rtlCol="0" anchor="t"/>
          <a:lstStyle/>
          <a:p>
            <a:pPr indent="0" marL="0">
              <a:lnSpc>
                <a:spcPts val="2750"/>
              </a:lnSpc>
              <a:buNone/>
            </a:pPr>
            <a:r>
              <a:rPr lang="en-US" sz="2200" dirty="0">
                <a:solidFill>
                  <a:srgbClr val="D9E1FF"/>
                </a:solidFill>
                <a:latin typeface="Kanit" pitchFamily="34" charset="0"/>
                <a:ea typeface="Kanit" pitchFamily="34" charset="-122"/>
                <a:cs typeface="Kanit" pitchFamily="34" charset="-120"/>
              </a:rPr>
              <a:t>Contract Type</a:t>
            </a:r>
            <a:endParaRPr lang="en-US" sz="2200" dirty="0"/>
          </a:p>
        </p:txBody>
      </p:sp>
      <p:sp>
        <p:nvSpPr>
          <p:cNvPr id="12" name="Text 9"/>
          <p:cNvSpPr/>
          <p:nvPr/>
        </p:nvSpPr>
        <p:spPr>
          <a:xfrm>
            <a:off x="6563439" y="4983123"/>
            <a:ext cx="6989921" cy="383024"/>
          </a:xfrm>
          <a:prstGeom prst="rect">
            <a:avLst/>
          </a:prstGeom>
          <a:noFill/>
          <a:ln/>
        </p:spPr>
        <p:txBody>
          <a:bodyPr wrap="none" lIns="0" tIns="0" rIns="0" bIns="0" rtlCol="0" anchor="t"/>
          <a:lstStyle/>
          <a:p>
            <a:pPr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Month-to-month contracts show highest churn.</a:t>
            </a:r>
            <a:endParaRPr lang="en-US" sz="1850" dirty="0"/>
          </a:p>
        </p:txBody>
      </p:sp>
      <p:sp>
        <p:nvSpPr>
          <p:cNvPr id="13" name="Text 10"/>
          <p:cNvSpPr/>
          <p:nvPr/>
        </p:nvSpPr>
        <p:spPr>
          <a:xfrm>
            <a:off x="6324124" y="5874663"/>
            <a:ext cx="7468553" cy="1149072"/>
          </a:xfrm>
          <a:prstGeom prst="rect">
            <a:avLst/>
          </a:prstGeom>
          <a:noFill/>
          <a:ln/>
        </p:spPr>
        <p:txBody>
          <a:bodyPr wrap="square" lIns="0" tIns="0" rIns="0" bIns="0" rtlCol="0" anchor="t"/>
          <a:lstStyle/>
          <a:p>
            <a:pPr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Account details provide actionable insights. Electronic checks may indicate dissatisfaction. Month-to-month contracts lack commitment.</a:t>
            </a:r>
            <a:endParaRPr lang="en-US" sz="18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1bdc1d72fcf042b8"/>
          <a:stretch>
            <a:fillRect/>
          </a:stretch>
        </p:blipFill>
        <p:spPr>
          <a:xfrm>
            <a:off x="9144000" y="0"/>
            <a:ext cx="5486400" cy="8229600"/>
          </a:xfrm>
          <a:prstGeom prst="rect">
            <a:avLst/>
          </a:prstGeom>
        </p:spPr>
      </p:pic>
      <p:sp>
        <p:nvSpPr>
          <p:cNvPr id="3" name="Text 0"/>
          <p:cNvSpPr/>
          <p:nvPr/>
        </p:nvSpPr>
        <p:spPr>
          <a:xfrm>
            <a:off x="782717" y="1121926"/>
            <a:ext cx="7062907" cy="657820"/>
          </a:xfrm>
          <a:prstGeom prst="rect">
            <a:avLst/>
          </a:prstGeom>
          <a:noFill/>
          <a:ln/>
        </p:spPr>
        <p:txBody>
          <a:bodyPr wrap="none" lIns="0" tIns="0" rIns="0" bIns="0" rtlCol="0" anchor="t"/>
          <a:lstStyle/>
          <a:p>
            <a:pPr indent="0" marL="0">
              <a:lnSpc>
                <a:spcPts val="5150"/>
              </a:lnSpc>
              <a:buNone/>
            </a:pPr>
            <a:r>
              <a:rPr lang="en-US" sz="4100" dirty="0">
                <a:solidFill>
                  <a:srgbClr val="FFFFFF"/>
                </a:solidFill>
                <a:latin typeface="Kanit" pitchFamily="34" charset="0"/>
                <a:ea typeface="Kanit" pitchFamily="34" charset="-122"/>
                <a:cs typeface="Kanit" pitchFamily="34" charset="-120"/>
              </a:rPr>
              <a:t>Service Subscriptions &amp; Churn</a:t>
            </a:r>
            <a:endParaRPr lang="en-US" sz="4100" dirty="0"/>
          </a:p>
        </p:txBody>
      </p:sp>
      <p:pic>
        <p:nvPicPr>
          <p:cNvPr id="4" name="Image 1" descr="preencoded.png">    </p:cNvPr>
          <p:cNvPicPr>
            <a:picLocks noChangeAspect="1"/>
          </p:cNvPicPr>
          <p:nvPr/>
        </p:nvPicPr>
        <p:blipFill>
          <a:blip r:embed="Rb456e9ab8f664b04"/>
          <a:stretch>
            <a:fillRect/>
          </a:stretch>
        </p:blipFill>
        <p:spPr>
          <a:xfrm>
            <a:off x="782717" y="2115145"/>
            <a:ext cx="1118116" cy="1341834"/>
          </a:xfrm>
          <a:prstGeom prst="rect">
            <a:avLst/>
          </a:prstGeom>
        </p:spPr>
      </p:pic>
      <p:sp>
        <p:nvSpPr>
          <p:cNvPr id="5" name="Text 1"/>
          <p:cNvSpPr/>
          <p:nvPr/>
        </p:nvSpPr>
        <p:spPr>
          <a:xfrm>
            <a:off x="2236232" y="2338745"/>
            <a:ext cx="2631043" cy="328851"/>
          </a:xfrm>
          <a:prstGeom prst="rect">
            <a:avLst/>
          </a:prstGeom>
          <a:noFill/>
          <a:ln/>
        </p:spPr>
        <p:txBody>
          <a:bodyPr wrap="none" lIns="0" tIns="0" rIns="0" bIns="0" rtlCol="0" anchor="t"/>
          <a:lstStyle/>
          <a:p>
            <a:pPr algn="l" indent="0" marL="0">
              <a:lnSpc>
                <a:spcPts val="2550"/>
              </a:lnSpc>
              <a:buNone/>
            </a:pPr>
            <a:r>
              <a:rPr lang="en-US" sz="2050" dirty="0">
                <a:solidFill>
                  <a:srgbClr val="D9E1FF"/>
                </a:solidFill>
                <a:latin typeface="Kanit" pitchFamily="34" charset="0"/>
                <a:ea typeface="Kanit" pitchFamily="34" charset="-122"/>
                <a:cs typeface="Kanit" pitchFamily="34" charset="-120"/>
              </a:rPr>
              <a:t>Phone Service</a:t>
            </a:r>
            <a:endParaRPr lang="en-US" sz="2050" dirty="0"/>
          </a:p>
        </p:txBody>
      </p:sp>
      <p:sp>
        <p:nvSpPr>
          <p:cNvPr id="6" name="Text 2"/>
          <p:cNvSpPr/>
          <p:nvPr/>
        </p:nvSpPr>
        <p:spPr>
          <a:xfrm>
            <a:off x="2236232" y="2801779"/>
            <a:ext cx="6125051" cy="357664"/>
          </a:xfrm>
          <a:prstGeom prst="rect">
            <a:avLst/>
          </a:prstGeom>
          <a:noFill/>
          <a:ln/>
        </p:spPr>
        <p:txBody>
          <a:bodyPr wrap="none" lIns="0" tIns="0" rIns="0" bIns="0" rtlCol="0" anchor="t"/>
          <a:lstStyle/>
          <a:p>
            <a:pPr algn="l" indent="0" marL="0">
              <a:lnSpc>
                <a:spcPts val="2800"/>
              </a:lnSpc>
              <a:buNone/>
            </a:pPr>
            <a:r>
              <a:rPr lang="en-US" sz="1750" dirty="0">
                <a:solidFill>
                  <a:srgbClr val="D9E1FF"/>
                </a:solidFill>
                <a:latin typeface="Martel Sans Light" pitchFamily="34" charset="0"/>
                <a:ea typeface="Martel Sans Light" pitchFamily="34" charset="-122"/>
                <a:cs typeface="Martel Sans Light" pitchFamily="34" charset="-120"/>
              </a:rPr>
              <a:t>Most churned customers had phone service.</a:t>
            </a:r>
            <a:endParaRPr lang="en-US" sz="1750" dirty="0"/>
          </a:p>
        </p:txBody>
      </p:sp>
      <p:pic>
        <p:nvPicPr>
          <p:cNvPr id="7" name="Image 2" descr="preencoded.png">    </p:cNvPr>
          <p:cNvPicPr>
            <a:picLocks noChangeAspect="1"/>
          </p:cNvPicPr>
          <p:nvPr/>
        </p:nvPicPr>
        <p:blipFill>
          <a:blip r:embed="Rfdd352f011694124"/>
          <a:stretch>
            <a:fillRect/>
          </a:stretch>
        </p:blipFill>
        <p:spPr>
          <a:xfrm>
            <a:off x="782717" y="3456980"/>
            <a:ext cx="1118116" cy="1341834"/>
          </a:xfrm>
          <a:prstGeom prst="rect">
            <a:avLst/>
          </a:prstGeom>
        </p:spPr>
      </p:pic>
      <p:sp>
        <p:nvSpPr>
          <p:cNvPr id="8" name="Text 3"/>
          <p:cNvSpPr/>
          <p:nvPr/>
        </p:nvSpPr>
        <p:spPr>
          <a:xfrm>
            <a:off x="2236232" y="3680579"/>
            <a:ext cx="2631043" cy="328851"/>
          </a:xfrm>
          <a:prstGeom prst="rect">
            <a:avLst/>
          </a:prstGeom>
          <a:noFill/>
          <a:ln/>
        </p:spPr>
        <p:txBody>
          <a:bodyPr wrap="none" lIns="0" tIns="0" rIns="0" bIns="0" rtlCol="0" anchor="t"/>
          <a:lstStyle/>
          <a:p>
            <a:pPr algn="l" indent="0" marL="0">
              <a:lnSpc>
                <a:spcPts val="2550"/>
              </a:lnSpc>
              <a:buNone/>
            </a:pPr>
            <a:r>
              <a:rPr lang="en-US" sz="2050" dirty="0">
                <a:solidFill>
                  <a:srgbClr val="D9E1FF"/>
                </a:solidFill>
                <a:latin typeface="Kanit" pitchFamily="34" charset="0"/>
                <a:ea typeface="Kanit" pitchFamily="34" charset="-122"/>
                <a:cs typeface="Kanit" pitchFamily="34" charset="-120"/>
              </a:rPr>
              <a:t>Streaming Services</a:t>
            </a:r>
            <a:endParaRPr lang="en-US" sz="2050" dirty="0"/>
          </a:p>
        </p:txBody>
      </p:sp>
      <p:sp>
        <p:nvSpPr>
          <p:cNvPr id="9" name="Text 4"/>
          <p:cNvSpPr/>
          <p:nvPr/>
        </p:nvSpPr>
        <p:spPr>
          <a:xfrm>
            <a:off x="2236232" y="4143613"/>
            <a:ext cx="6125051" cy="357664"/>
          </a:xfrm>
          <a:prstGeom prst="rect">
            <a:avLst/>
          </a:prstGeom>
          <a:noFill/>
          <a:ln/>
        </p:spPr>
        <p:txBody>
          <a:bodyPr wrap="none" lIns="0" tIns="0" rIns="0" bIns="0" rtlCol="0" anchor="t"/>
          <a:lstStyle/>
          <a:p>
            <a:pPr algn="l" indent="0" marL="0">
              <a:lnSpc>
                <a:spcPts val="2800"/>
              </a:lnSpc>
              <a:buNone/>
            </a:pPr>
            <a:r>
              <a:rPr lang="en-US" sz="1750" dirty="0">
                <a:solidFill>
                  <a:srgbClr val="D9E1FF"/>
                </a:solidFill>
                <a:latin typeface="Martel Sans Light" pitchFamily="34" charset="0"/>
                <a:ea typeface="Martel Sans Light" pitchFamily="34" charset="-122"/>
                <a:cs typeface="Martel Sans Light" pitchFamily="34" charset="-120"/>
              </a:rPr>
              <a:t>Significant number used streaming.</a:t>
            </a:r>
            <a:endParaRPr lang="en-US" sz="1750" dirty="0"/>
          </a:p>
        </p:txBody>
      </p:sp>
      <p:pic>
        <p:nvPicPr>
          <p:cNvPr id="10" name="Image 3" descr="preencoded.png">    </p:cNvPr>
          <p:cNvPicPr>
            <a:picLocks noChangeAspect="1"/>
          </p:cNvPicPr>
          <p:nvPr/>
        </p:nvPicPr>
        <p:blipFill>
          <a:blip r:embed="R5fa4961dc21f479a"/>
          <a:stretch>
            <a:fillRect/>
          </a:stretch>
        </p:blipFill>
        <p:spPr>
          <a:xfrm>
            <a:off x="782717" y="4798814"/>
            <a:ext cx="1118116" cy="1341834"/>
          </a:xfrm>
          <a:prstGeom prst="rect">
            <a:avLst/>
          </a:prstGeom>
        </p:spPr>
      </p:pic>
      <p:sp>
        <p:nvSpPr>
          <p:cNvPr id="11" name="Text 5"/>
          <p:cNvSpPr/>
          <p:nvPr/>
        </p:nvSpPr>
        <p:spPr>
          <a:xfrm>
            <a:off x="2236232" y="5022413"/>
            <a:ext cx="2631043" cy="328851"/>
          </a:xfrm>
          <a:prstGeom prst="rect">
            <a:avLst/>
          </a:prstGeom>
          <a:noFill/>
          <a:ln/>
        </p:spPr>
        <p:txBody>
          <a:bodyPr wrap="none" lIns="0" tIns="0" rIns="0" bIns="0" rtlCol="0" anchor="t"/>
          <a:lstStyle/>
          <a:p>
            <a:pPr algn="l" indent="0" marL="0">
              <a:lnSpc>
                <a:spcPts val="2550"/>
              </a:lnSpc>
              <a:buNone/>
            </a:pPr>
            <a:r>
              <a:rPr lang="en-US" sz="2050" dirty="0">
                <a:solidFill>
                  <a:srgbClr val="D9E1FF"/>
                </a:solidFill>
                <a:latin typeface="Kanit" pitchFamily="34" charset="0"/>
                <a:ea typeface="Kanit" pitchFamily="34" charset="-122"/>
                <a:cs typeface="Kanit" pitchFamily="34" charset="-120"/>
              </a:rPr>
              <a:t>Internet Services</a:t>
            </a:r>
            <a:endParaRPr lang="en-US" sz="2050" dirty="0"/>
          </a:p>
        </p:txBody>
      </p:sp>
      <p:sp>
        <p:nvSpPr>
          <p:cNvPr id="12" name="Text 6"/>
          <p:cNvSpPr/>
          <p:nvPr/>
        </p:nvSpPr>
        <p:spPr>
          <a:xfrm>
            <a:off x="2236232" y="5485448"/>
            <a:ext cx="6125051" cy="357664"/>
          </a:xfrm>
          <a:prstGeom prst="rect">
            <a:avLst/>
          </a:prstGeom>
          <a:noFill/>
          <a:ln/>
        </p:spPr>
        <p:txBody>
          <a:bodyPr wrap="none" lIns="0" tIns="0" rIns="0" bIns="0" rtlCol="0" anchor="t"/>
          <a:lstStyle/>
          <a:p>
            <a:pPr algn="l" indent="0" marL="0">
              <a:lnSpc>
                <a:spcPts val="2800"/>
              </a:lnSpc>
              <a:buNone/>
            </a:pPr>
            <a:r>
              <a:rPr lang="en-US" sz="1750" dirty="0">
                <a:solidFill>
                  <a:srgbClr val="D9E1FF"/>
                </a:solidFill>
                <a:latin typeface="Martel Sans Light" pitchFamily="34" charset="0"/>
                <a:ea typeface="Martel Sans Light" pitchFamily="34" charset="-122"/>
                <a:cs typeface="Martel Sans Light" pitchFamily="34" charset="-120"/>
              </a:rPr>
              <a:t>Fiber optic had highest churn rate.</a:t>
            </a:r>
            <a:endParaRPr lang="en-US" sz="1750" dirty="0"/>
          </a:p>
        </p:txBody>
      </p:sp>
      <p:sp>
        <p:nvSpPr>
          <p:cNvPr id="13" name="Text 7"/>
          <p:cNvSpPr/>
          <p:nvPr/>
        </p:nvSpPr>
        <p:spPr>
          <a:xfrm>
            <a:off x="782717" y="6392228"/>
            <a:ext cx="7578566" cy="715328"/>
          </a:xfrm>
          <a:prstGeom prst="rect">
            <a:avLst/>
          </a:prstGeom>
          <a:noFill/>
          <a:ln/>
        </p:spPr>
        <p:txBody>
          <a:bodyPr wrap="square" lIns="0" tIns="0" rIns="0" bIns="0" rtlCol="0" anchor="t"/>
          <a:lstStyle/>
          <a:p>
            <a:pPr indent="0" marL="0">
              <a:lnSpc>
                <a:spcPts val="2800"/>
              </a:lnSpc>
              <a:buNone/>
            </a:pPr>
            <a:r>
              <a:rPr lang="en-US" sz="1750" dirty="0">
                <a:solidFill>
                  <a:srgbClr val="D9E1FF"/>
                </a:solidFill>
                <a:latin typeface="Martel Sans Light" pitchFamily="34" charset="0"/>
                <a:ea typeface="Martel Sans Light" pitchFamily="34" charset="-122"/>
                <a:cs typeface="Martel Sans Light" pitchFamily="34" charset="-120"/>
              </a:rPr>
              <a:t>Examine service usage patterns carefully. Identify pain points in fiber optic services. Streaming adoption may not guarantee retention.</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2159675"/>
            <a:ext cx="8425577" cy="704017"/>
          </a:xfrm>
          <a:prstGeom prst="rect">
            <a:avLst/>
          </a:prstGeom>
          <a:noFill/>
          <a:ln/>
        </p:spPr>
        <p:txBody>
          <a:bodyPr wrap="none" lIns="0" tIns="0" rIns="0" bIns="0" rtlCol="0" anchor="t"/>
          <a:lstStyle/>
          <a:p>
            <a:pPr indent="0" marL="0">
              <a:lnSpc>
                <a:spcPts val="5500"/>
              </a:lnSpc>
              <a:buNone/>
            </a:pPr>
            <a:r>
              <a:rPr lang="en-US" sz="4400" dirty="0">
                <a:solidFill>
                  <a:srgbClr val="FFFFFF"/>
                </a:solidFill>
                <a:latin typeface="Kanit" pitchFamily="34" charset="0"/>
                <a:ea typeface="Kanit" pitchFamily="34" charset="-122"/>
                <a:cs typeface="Kanit" pitchFamily="34" charset="-120"/>
              </a:rPr>
              <a:t>Risk Analysis: Internet &amp; Payment</a:t>
            </a:r>
            <a:endParaRPr lang="en-US" sz="4400" dirty="0"/>
          </a:p>
        </p:txBody>
      </p:sp>
      <p:sp>
        <p:nvSpPr>
          <p:cNvPr id="3" name="Text 1"/>
          <p:cNvSpPr/>
          <p:nvPr/>
        </p:nvSpPr>
        <p:spPr>
          <a:xfrm>
            <a:off x="837724" y="3461980"/>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Kanit" pitchFamily="34" charset="0"/>
                <a:ea typeface="Kanit" pitchFamily="34" charset="-122"/>
                <a:cs typeface="Kanit" pitchFamily="34" charset="-120"/>
              </a:rPr>
              <a:t>Internet Churn</a:t>
            </a:r>
            <a:endParaRPr lang="en-US" sz="2200" dirty="0"/>
          </a:p>
        </p:txBody>
      </p:sp>
      <p:sp>
        <p:nvSpPr>
          <p:cNvPr id="4" name="Text 2"/>
          <p:cNvSpPr/>
          <p:nvPr/>
        </p:nvSpPr>
        <p:spPr>
          <a:xfrm>
            <a:off x="837724" y="4053245"/>
            <a:ext cx="3928586" cy="766048"/>
          </a:xfrm>
          <a:prstGeom prst="rect">
            <a:avLst/>
          </a:prstGeom>
          <a:noFill/>
          <a:ln/>
        </p:spPr>
        <p:txBody>
          <a:bodyPr wrap="square" lIns="0" tIns="0" rIns="0" bIns="0" rtlCol="0" anchor="t"/>
          <a:lstStyle/>
          <a:p>
            <a:pPr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Fiber optic users show elevated churn rates.</a:t>
            </a:r>
            <a:endParaRPr lang="en-US" sz="1850" dirty="0"/>
          </a:p>
        </p:txBody>
      </p:sp>
      <p:sp>
        <p:nvSpPr>
          <p:cNvPr id="5" name="Text 3"/>
          <p:cNvSpPr/>
          <p:nvPr/>
        </p:nvSpPr>
        <p:spPr>
          <a:xfrm>
            <a:off x="5357813" y="3461980"/>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Kanit" pitchFamily="34" charset="0"/>
                <a:ea typeface="Kanit" pitchFamily="34" charset="-122"/>
                <a:cs typeface="Kanit" pitchFamily="34" charset="-120"/>
              </a:rPr>
              <a:t>Annual Charges</a:t>
            </a:r>
            <a:endParaRPr lang="en-US" sz="2200" dirty="0"/>
          </a:p>
        </p:txBody>
      </p:sp>
      <p:sp>
        <p:nvSpPr>
          <p:cNvPr id="6" name="Text 4"/>
          <p:cNvSpPr/>
          <p:nvPr/>
        </p:nvSpPr>
        <p:spPr>
          <a:xfrm>
            <a:off x="5357813" y="4053245"/>
            <a:ext cx="3928586" cy="766048"/>
          </a:xfrm>
          <a:prstGeom prst="rect">
            <a:avLst/>
          </a:prstGeom>
          <a:noFill/>
          <a:ln/>
        </p:spPr>
        <p:txBody>
          <a:bodyPr wrap="square" lIns="0" tIns="0" rIns="0" bIns="0" rtlCol="0" anchor="t"/>
          <a:lstStyle/>
          <a:p>
            <a:pPr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Churned customers: $2.86M; non-churned: $13.19M.</a:t>
            </a:r>
            <a:endParaRPr lang="en-US" sz="1850" dirty="0"/>
          </a:p>
        </p:txBody>
      </p:sp>
      <p:sp>
        <p:nvSpPr>
          <p:cNvPr id="7" name="Text 5"/>
          <p:cNvSpPr/>
          <p:nvPr/>
        </p:nvSpPr>
        <p:spPr>
          <a:xfrm>
            <a:off x="9877901" y="3461980"/>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Kanit" pitchFamily="34" charset="0"/>
                <a:ea typeface="Kanit" pitchFamily="34" charset="-122"/>
                <a:cs typeface="Kanit" pitchFamily="34" charset="-120"/>
              </a:rPr>
              <a:t>Payment Churn</a:t>
            </a:r>
            <a:endParaRPr lang="en-US" sz="2200" dirty="0"/>
          </a:p>
        </p:txBody>
      </p:sp>
      <p:sp>
        <p:nvSpPr>
          <p:cNvPr id="8" name="Text 6"/>
          <p:cNvSpPr/>
          <p:nvPr/>
        </p:nvSpPr>
        <p:spPr>
          <a:xfrm>
            <a:off x="9877901" y="4053245"/>
            <a:ext cx="3928586" cy="766048"/>
          </a:xfrm>
          <a:prstGeom prst="rect">
            <a:avLst/>
          </a:prstGeom>
          <a:noFill/>
          <a:ln/>
        </p:spPr>
        <p:txBody>
          <a:bodyPr wrap="square" lIns="0" tIns="0" rIns="0" bIns="0" rtlCol="0" anchor="t"/>
          <a:lstStyle/>
          <a:p>
            <a:pPr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Electronic check users have highest churn rate.</a:t>
            </a:r>
            <a:endParaRPr lang="en-US" sz="1850" dirty="0"/>
          </a:p>
        </p:txBody>
      </p:sp>
      <p:sp>
        <p:nvSpPr>
          <p:cNvPr id="9" name="Text 7"/>
          <p:cNvSpPr/>
          <p:nvPr/>
        </p:nvSpPr>
        <p:spPr>
          <a:xfrm>
            <a:off x="837724" y="5303877"/>
            <a:ext cx="12954952" cy="766048"/>
          </a:xfrm>
          <a:prstGeom prst="rect">
            <a:avLst/>
          </a:prstGeom>
          <a:noFill/>
          <a:ln/>
        </p:spPr>
        <p:txBody>
          <a:bodyPr wrap="square" lIns="0" tIns="0" rIns="0" bIns="0" rtlCol="0" anchor="t"/>
          <a:lstStyle/>
          <a:p>
            <a:pPr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Focus on high-risk segments immediately. Prioritize fiber optic and electronic check users. Address potential service or billing issues.</a:t>
            </a:r>
            <a:endParaRPr lang="en-US" sz="18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b0e3b7b685294cbf"/>
          <a:stretch>
            <a:fillRect/>
          </a:stretch>
        </p:blipFill>
        <p:spPr>
          <a:xfrm>
            <a:off x="0" y="0"/>
            <a:ext cx="5486400" cy="8229600"/>
          </a:xfrm>
          <a:prstGeom prst="rect">
            <a:avLst/>
          </a:prstGeom>
        </p:spPr>
      </p:pic>
      <p:sp>
        <p:nvSpPr>
          <p:cNvPr id="3" name="Text 0"/>
          <p:cNvSpPr/>
          <p:nvPr/>
        </p:nvSpPr>
        <p:spPr>
          <a:xfrm>
            <a:off x="6324124" y="1122998"/>
            <a:ext cx="7468553" cy="1408033"/>
          </a:xfrm>
          <a:prstGeom prst="rect">
            <a:avLst/>
          </a:prstGeom>
          <a:noFill/>
          <a:ln/>
        </p:spPr>
        <p:txBody>
          <a:bodyPr wrap="square" lIns="0" tIns="0" rIns="0" bIns="0" rtlCol="0" anchor="t"/>
          <a:lstStyle/>
          <a:p>
            <a:pPr indent="0" marL="0">
              <a:lnSpc>
                <a:spcPts val="5500"/>
              </a:lnSpc>
              <a:buNone/>
            </a:pPr>
            <a:r>
              <a:rPr lang="en-US" sz="4400" dirty="0">
                <a:solidFill>
                  <a:srgbClr val="FFFFFF"/>
                </a:solidFill>
                <a:latin typeface="Kanit" pitchFamily="34" charset="0"/>
                <a:ea typeface="Kanit" pitchFamily="34" charset="-122"/>
                <a:cs typeface="Kanit" pitchFamily="34" charset="-120"/>
              </a:rPr>
              <a:t>Risk Analysis: Contract &amp; Support</a:t>
            </a:r>
            <a:endParaRPr lang="en-US" sz="4400" dirty="0"/>
          </a:p>
        </p:txBody>
      </p:sp>
      <p:pic>
        <p:nvPicPr>
          <p:cNvPr id="4" name="Image 1" descr="preencoded.png">    </p:cNvPr>
          <p:cNvPicPr>
            <a:picLocks noChangeAspect="1"/>
          </p:cNvPicPr>
          <p:nvPr/>
        </p:nvPicPr>
        <p:blipFill>
          <a:blip r:embed="Rdb69a391904e48e4"/>
          <a:stretch>
            <a:fillRect/>
          </a:stretch>
        </p:blipFill>
        <p:spPr>
          <a:xfrm>
            <a:off x="6324124" y="2890004"/>
            <a:ext cx="562451" cy="562451"/>
          </a:xfrm>
          <a:prstGeom prst="rect">
            <a:avLst/>
          </a:prstGeom>
        </p:spPr>
      </p:pic>
      <p:sp>
        <p:nvSpPr>
          <p:cNvPr id="5" name="Text 1"/>
          <p:cNvSpPr/>
          <p:nvPr/>
        </p:nvSpPr>
        <p:spPr>
          <a:xfrm>
            <a:off x="6324124" y="3691771"/>
            <a:ext cx="2250162" cy="351949"/>
          </a:xfrm>
          <a:prstGeom prst="rect">
            <a:avLst/>
          </a:prstGeom>
          <a:noFill/>
          <a:ln/>
        </p:spPr>
        <p:txBody>
          <a:bodyPr wrap="none" lIns="0" tIns="0" rIns="0" bIns="0" rtlCol="0" anchor="t"/>
          <a:lstStyle/>
          <a:p>
            <a:pPr algn="l" indent="0" marL="0">
              <a:lnSpc>
                <a:spcPts val="2750"/>
              </a:lnSpc>
              <a:buNone/>
            </a:pPr>
            <a:r>
              <a:rPr lang="en-US" sz="2200" dirty="0">
                <a:solidFill>
                  <a:srgbClr val="D9E1FF"/>
                </a:solidFill>
                <a:latin typeface="Kanit" pitchFamily="34" charset="0"/>
                <a:ea typeface="Kanit" pitchFamily="34" charset="-122"/>
                <a:cs typeface="Kanit" pitchFamily="34" charset="-120"/>
              </a:rPr>
              <a:t>Contract Type</a:t>
            </a:r>
            <a:endParaRPr lang="en-US" sz="2200" dirty="0"/>
          </a:p>
        </p:txBody>
      </p:sp>
      <p:sp>
        <p:nvSpPr>
          <p:cNvPr id="6" name="Text 2"/>
          <p:cNvSpPr/>
          <p:nvPr/>
        </p:nvSpPr>
        <p:spPr>
          <a:xfrm>
            <a:off x="6324124" y="4187309"/>
            <a:ext cx="2250162" cy="1149072"/>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Month-to-month contracts drive churn.</a:t>
            </a:r>
            <a:endParaRPr lang="en-US" sz="1850" dirty="0"/>
          </a:p>
        </p:txBody>
      </p:sp>
      <p:pic>
        <p:nvPicPr>
          <p:cNvPr id="7" name="Image 2" descr="preencoded.png">    </p:cNvPr>
          <p:cNvPicPr>
            <a:picLocks noChangeAspect="1"/>
          </p:cNvPicPr>
          <p:nvPr/>
        </p:nvPicPr>
        <p:blipFill>
          <a:blip r:embed="R58d37c5b279d40e9"/>
          <a:stretch>
            <a:fillRect/>
          </a:stretch>
        </p:blipFill>
        <p:spPr>
          <a:xfrm>
            <a:off x="8933259" y="2890004"/>
            <a:ext cx="562451" cy="562451"/>
          </a:xfrm>
          <a:prstGeom prst="rect">
            <a:avLst/>
          </a:prstGeom>
        </p:spPr>
      </p:pic>
      <p:sp>
        <p:nvSpPr>
          <p:cNvPr id="8" name="Text 3"/>
          <p:cNvSpPr/>
          <p:nvPr/>
        </p:nvSpPr>
        <p:spPr>
          <a:xfrm>
            <a:off x="8933259" y="3691771"/>
            <a:ext cx="2250162" cy="703898"/>
          </a:xfrm>
          <a:prstGeom prst="rect">
            <a:avLst/>
          </a:prstGeom>
          <a:noFill/>
          <a:ln/>
        </p:spPr>
        <p:txBody>
          <a:bodyPr wrap="square" lIns="0" tIns="0" rIns="0" bIns="0" rtlCol="0" anchor="t"/>
          <a:lstStyle/>
          <a:p>
            <a:pPr algn="l" indent="0" marL="0">
              <a:lnSpc>
                <a:spcPts val="2750"/>
              </a:lnSpc>
              <a:buNone/>
            </a:pPr>
            <a:r>
              <a:rPr lang="en-US" sz="2200" dirty="0">
                <a:solidFill>
                  <a:srgbClr val="D9E1FF"/>
                </a:solidFill>
                <a:latin typeface="Kanit" pitchFamily="34" charset="0"/>
                <a:ea typeface="Kanit" pitchFamily="34" charset="-122"/>
                <a:cs typeface="Kanit" pitchFamily="34" charset="-120"/>
              </a:rPr>
              <a:t>Subscription Length</a:t>
            </a:r>
            <a:endParaRPr lang="en-US" sz="2200" dirty="0"/>
          </a:p>
        </p:txBody>
      </p:sp>
      <p:sp>
        <p:nvSpPr>
          <p:cNvPr id="9" name="Text 4"/>
          <p:cNvSpPr/>
          <p:nvPr/>
        </p:nvSpPr>
        <p:spPr>
          <a:xfrm>
            <a:off x="8933259" y="4539258"/>
            <a:ext cx="2250162" cy="1149072"/>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Short-term subscribers churn more.</a:t>
            </a:r>
            <a:endParaRPr lang="en-US" sz="1850" dirty="0"/>
          </a:p>
        </p:txBody>
      </p:sp>
      <p:pic>
        <p:nvPicPr>
          <p:cNvPr id="10" name="Image 3" descr="preencoded.png">    </p:cNvPr>
          <p:cNvPicPr>
            <a:picLocks noChangeAspect="1"/>
          </p:cNvPicPr>
          <p:nvPr/>
        </p:nvPicPr>
        <p:blipFill>
          <a:blip r:embed="Ra06fc0ece89d4f46"/>
          <a:stretch>
            <a:fillRect/>
          </a:stretch>
        </p:blipFill>
        <p:spPr>
          <a:xfrm>
            <a:off x="11542395" y="2890004"/>
            <a:ext cx="562570" cy="562570"/>
          </a:xfrm>
          <a:prstGeom prst="rect">
            <a:avLst/>
          </a:prstGeom>
        </p:spPr>
      </p:pic>
      <p:sp>
        <p:nvSpPr>
          <p:cNvPr id="11" name="Text 5"/>
          <p:cNvSpPr/>
          <p:nvPr/>
        </p:nvSpPr>
        <p:spPr>
          <a:xfrm>
            <a:off x="11542395" y="3691890"/>
            <a:ext cx="2250281" cy="351949"/>
          </a:xfrm>
          <a:prstGeom prst="rect">
            <a:avLst/>
          </a:prstGeom>
          <a:noFill/>
          <a:ln/>
        </p:spPr>
        <p:txBody>
          <a:bodyPr wrap="none" lIns="0" tIns="0" rIns="0" bIns="0" rtlCol="0" anchor="t"/>
          <a:lstStyle/>
          <a:p>
            <a:pPr algn="l" indent="0" marL="0">
              <a:lnSpc>
                <a:spcPts val="2750"/>
              </a:lnSpc>
              <a:buNone/>
            </a:pPr>
            <a:r>
              <a:rPr lang="en-US" sz="2200" dirty="0">
                <a:solidFill>
                  <a:srgbClr val="D9E1FF"/>
                </a:solidFill>
                <a:latin typeface="Kanit" pitchFamily="34" charset="0"/>
                <a:ea typeface="Kanit" pitchFamily="34" charset="-122"/>
                <a:cs typeface="Kanit" pitchFamily="34" charset="-120"/>
              </a:rPr>
              <a:t>Support Tickets</a:t>
            </a:r>
            <a:endParaRPr lang="en-US" sz="2200" dirty="0"/>
          </a:p>
        </p:txBody>
      </p:sp>
      <p:sp>
        <p:nvSpPr>
          <p:cNvPr id="12" name="Text 6"/>
          <p:cNvSpPr/>
          <p:nvPr/>
        </p:nvSpPr>
        <p:spPr>
          <a:xfrm>
            <a:off x="11542395" y="4187428"/>
            <a:ext cx="2250281" cy="1149072"/>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More tickets suggest higher churn risk.</a:t>
            </a:r>
            <a:endParaRPr lang="en-US" sz="1850" dirty="0"/>
          </a:p>
        </p:txBody>
      </p:sp>
      <p:sp>
        <p:nvSpPr>
          <p:cNvPr id="13" name="Text 7"/>
          <p:cNvSpPr/>
          <p:nvPr/>
        </p:nvSpPr>
        <p:spPr>
          <a:xfrm>
            <a:off x="6324124" y="5957530"/>
            <a:ext cx="7468553" cy="1149072"/>
          </a:xfrm>
          <a:prstGeom prst="rect">
            <a:avLst/>
          </a:prstGeom>
          <a:noFill/>
          <a:ln/>
        </p:spPr>
        <p:txBody>
          <a:bodyPr wrap="square" lIns="0" tIns="0" rIns="0" bIns="0" rtlCol="0" anchor="t"/>
          <a:lstStyle/>
          <a:p>
            <a:pPr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Long-term contracts reduce churn significantly. Proactive support can mitigate churn risk. Engage subscribers early to boost retention.</a:t>
            </a:r>
            <a:endParaRPr lang="en-US" sz="18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a657a23f90cc425a"/>
          <a:stretch>
            <a:fillRect/>
          </a:stretch>
        </p:blipFill>
        <p:spPr>
          <a:xfrm>
            <a:off x="0" y="0"/>
            <a:ext cx="14630400" cy="2754987"/>
          </a:xfrm>
          <a:prstGeom prst="rect">
            <a:avLst/>
          </a:prstGeom>
        </p:spPr>
      </p:pic>
      <p:sp>
        <p:nvSpPr>
          <p:cNvPr id="3" name="Text 0"/>
          <p:cNvSpPr/>
          <p:nvPr/>
        </p:nvSpPr>
        <p:spPr>
          <a:xfrm>
            <a:off x="771406" y="3361015"/>
            <a:ext cx="5185886" cy="648295"/>
          </a:xfrm>
          <a:prstGeom prst="rect">
            <a:avLst/>
          </a:prstGeom>
          <a:noFill/>
          <a:ln/>
        </p:spPr>
        <p:txBody>
          <a:bodyPr wrap="none" lIns="0" tIns="0" rIns="0" bIns="0" rtlCol="0" anchor="t"/>
          <a:lstStyle/>
          <a:p>
            <a:pPr indent="0" marL="0">
              <a:lnSpc>
                <a:spcPts val="5100"/>
              </a:lnSpc>
              <a:buNone/>
            </a:pPr>
            <a:r>
              <a:rPr lang="en-US" sz="4050" dirty="0">
                <a:solidFill>
                  <a:srgbClr val="FFFFFF"/>
                </a:solidFill>
                <a:latin typeface="Kanit" pitchFamily="34" charset="0"/>
                <a:ea typeface="Kanit" pitchFamily="34" charset="-122"/>
                <a:cs typeface="Kanit" pitchFamily="34" charset="-120"/>
              </a:rPr>
              <a:t>Key Churn Takeaways</a:t>
            </a:r>
            <a:endParaRPr lang="en-US" sz="4050" dirty="0"/>
          </a:p>
        </p:txBody>
      </p:sp>
      <p:sp>
        <p:nvSpPr>
          <p:cNvPr id="4" name="Shape 1"/>
          <p:cNvSpPr/>
          <p:nvPr/>
        </p:nvSpPr>
        <p:spPr>
          <a:xfrm>
            <a:off x="771406" y="4587716"/>
            <a:ext cx="495895" cy="495895"/>
          </a:xfrm>
          <a:prstGeom prst="roundRect">
            <a:avLst>
              <a:gd name="adj" fmla="val 6667"/>
            </a:avLst>
          </a:prstGeom>
          <a:solidFill>
            <a:srgbClr val="2F2B54"/>
          </a:solidFill>
          <a:ln/>
        </p:spPr>
      </p:sp>
      <p:sp>
        <p:nvSpPr>
          <p:cNvPr id="5" name="Text 2"/>
          <p:cNvSpPr/>
          <p:nvPr/>
        </p:nvSpPr>
        <p:spPr>
          <a:xfrm>
            <a:off x="969645" y="4680109"/>
            <a:ext cx="99298" cy="311110"/>
          </a:xfrm>
          <a:prstGeom prst="rect">
            <a:avLst/>
          </a:prstGeom>
          <a:noFill/>
          <a:ln/>
        </p:spPr>
        <p:txBody>
          <a:bodyPr wrap="none" lIns="0" tIns="0" rIns="0" bIns="0" rtlCol="0" anchor="t"/>
          <a:lstStyle/>
          <a:p>
            <a:pPr algn="ctr" indent="0" marL="0">
              <a:lnSpc>
                <a:spcPts val="2450"/>
              </a:lnSpc>
              <a:buNone/>
            </a:pPr>
            <a:r>
              <a:rPr lang="en-US" sz="2450" dirty="0">
                <a:solidFill>
                  <a:srgbClr val="D9E1FF"/>
                </a:solidFill>
                <a:latin typeface="Kanit" pitchFamily="34" charset="0"/>
                <a:ea typeface="Kanit" pitchFamily="34" charset="-122"/>
                <a:cs typeface="Kanit" pitchFamily="34" charset="-120"/>
              </a:rPr>
              <a:t>1</a:t>
            </a:r>
            <a:endParaRPr lang="en-US" sz="2450" dirty="0"/>
          </a:p>
        </p:txBody>
      </p:sp>
      <p:sp>
        <p:nvSpPr>
          <p:cNvPr id="6" name="Text 3"/>
          <p:cNvSpPr/>
          <p:nvPr/>
        </p:nvSpPr>
        <p:spPr>
          <a:xfrm>
            <a:off x="1487686" y="4587716"/>
            <a:ext cx="2592943" cy="324088"/>
          </a:xfrm>
          <a:prstGeom prst="rect">
            <a:avLst/>
          </a:prstGeom>
          <a:noFill/>
          <a:ln/>
        </p:spPr>
        <p:txBody>
          <a:bodyPr wrap="none" lIns="0" tIns="0" rIns="0" bIns="0" rtlCol="0" anchor="t"/>
          <a:lstStyle/>
          <a:p>
            <a:pPr indent="0" marL="0">
              <a:lnSpc>
                <a:spcPts val="2550"/>
              </a:lnSpc>
              <a:buNone/>
            </a:pPr>
            <a:r>
              <a:rPr lang="en-US" sz="2000" dirty="0">
                <a:solidFill>
                  <a:srgbClr val="D9E1FF"/>
                </a:solidFill>
                <a:latin typeface="Kanit" pitchFamily="34" charset="0"/>
                <a:ea typeface="Kanit" pitchFamily="34" charset="-122"/>
                <a:cs typeface="Kanit" pitchFamily="34" charset="-120"/>
              </a:rPr>
              <a:t>Contracts &amp; Payment</a:t>
            </a:r>
            <a:endParaRPr lang="en-US" sz="2000" dirty="0"/>
          </a:p>
        </p:txBody>
      </p:sp>
      <p:sp>
        <p:nvSpPr>
          <p:cNvPr id="7" name="Text 4"/>
          <p:cNvSpPr/>
          <p:nvPr/>
        </p:nvSpPr>
        <p:spPr>
          <a:xfrm>
            <a:off x="1487686" y="5043964"/>
            <a:ext cx="5717381" cy="352544"/>
          </a:xfrm>
          <a:prstGeom prst="rect">
            <a:avLst/>
          </a:prstGeom>
          <a:noFill/>
          <a:ln/>
        </p:spPr>
        <p:txBody>
          <a:bodyPr wrap="none" lIns="0" tIns="0" rIns="0" bIns="0" rtlCol="0" anchor="t"/>
          <a:lstStyle/>
          <a:p>
            <a:pPr indent="0" marL="0">
              <a:lnSpc>
                <a:spcPts val="2750"/>
              </a:lnSpc>
              <a:buNone/>
            </a:pPr>
            <a:r>
              <a:rPr lang="en-US" sz="1700" dirty="0">
                <a:solidFill>
                  <a:srgbClr val="D9E1FF"/>
                </a:solidFill>
                <a:latin typeface="Martel Sans Light" pitchFamily="34" charset="0"/>
                <a:ea typeface="Martel Sans Light" pitchFamily="34" charset="-122"/>
                <a:cs typeface="Martel Sans Light" pitchFamily="34" charset="-120"/>
              </a:rPr>
              <a:t>Month-to-month &amp; electronic checks increase churn.</a:t>
            </a:r>
            <a:endParaRPr lang="en-US" sz="1700" dirty="0"/>
          </a:p>
        </p:txBody>
      </p:sp>
      <p:sp>
        <p:nvSpPr>
          <p:cNvPr id="8" name="Shape 5"/>
          <p:cNvSpPr/>
          <p:nvPr/>
        </p:nvSpPr>
        <p:spPr>
          <a:xfrm>
            <a:off x="7425452" y="4587716"/>
            <a:ext cx="495895" cy="495895"/>
          </a:xfrm>
          <a:prstGeom prst="roundRect">
            <a:avLst>
              <a:gd name="adj" fmla="val 6667"/>
            </a:avLst>
          </a:prstGeom>
          <a:solidFill>
            <a:srgbClr val="2F2B54"/>
          </a:solidFill>
          <a:ln/>
        </p:spPr>
      </p:sp>
      <p:sp>
        <p:nvSpPr>
          <p:cNvPr id="9" name="Text 6"/>
          <p:cNvSpPr/>
          <p:nvPr/>
        </p:nvSpPr>
        <p:spPr>
          <a:xfrm>
            <a:off x="7594163" y="4680109"/>
            <a:ext cx="158472" cy="311110"/>
          </a:xfrm>
          <a:prstGeom prst="rect">
            <a:avLst/>
          </a:prstGeom>
          <a:noFill/>
          <a:ln/>
        </p:spPr>
        <p:txBody>
          <a:bodyPr wrap="none" lIns="0" tIns="0" rIns="0" bIns="0" rtlCol="0" anchor="t"/>
          <a:lstStyle/>
          <a:p>
            <a:pPr algn="ctr" indent="0" marL="0">
              <a:lnSpc>
                <a:spcPts val="2450"/>
              </a:lnSpc>
              <a:buNone/>
            </a:pPr>
            <a:r>
              <a:rPr lang="en-US" sz="2450" dirty="0">
                <a:solidFill>
                  <a:srgbClr val="D9E1FF"/>
                </a:solidFill>
                <a:latin typeface="Kanit" pitchFamily="34" charset="0"/>
                <a:ea typeface="Kanit" pitchFamily="34" charset="-122"/>
                <a:cs typeface="Kanit" pitchFamily="34" charset="-120"/>
              </a:rPr>
              <a:t>2</a:t>
            </a:r>
            <a:endParaRPr lang="en-US" sz="2450" dirty="0"/>
          </a:p>
        </p:txBody>
      </p:sp>
      <p:sp>
        <p:nvSpPr>
          <p:cNvPr id="10" name="Text 7"/>
          <p:cNvSpPr/>
          <p:nvPr/>
        </p:nvSpPr>
        <p:spPr>
          <a:xfrm>
            <a:off x="8141732" y="4587716"/>
            <a:ext cx="2592943" cy="324088"/>
          </a:xfrm>
          <a:prstGeom prst="rect">
            <a:avLst/>
          </a:prstGeom>
          <a:noFill/>
          <a:ln/>
        </p:spPr>
        <p:txBody>
          <a:bodyPr wrap="none" lIns="0" tIns="0" rIns="0" bIns="0" rtlCol="0" anchor="t"/>
          <a:lstStyle/>
          <a:p>
            <a:pPr indent="0" marL="0">
              <a:lnSpc>
                <a:spcPts val="2550"/>
              </a:lnSpc>
              <a:buNone/>
            </a:pPr>
            <a:r>
              <a:rPr lang="en-US" sz="2000" dirty="0">
                <a:solidFill>
                  <a:srgbClr val="D9E1FF"/>
                </a:solidFill>
                <a:latin typeface="Kanit" pitchFamily="34" charset="0"/>
                <a:ea typeface="Kanit" pitchFamily="34" charset="-122"/>
                <a:cs typeface="Kanit" pitchFamily="34" charset="-120"/>
              </a:rPr>
              <a:t>Subscription Length</a:t>
            </a:r>
            <a:endParaRPr lang="en-US" sz="2000" dirty="0"/>
          </a:p>
        </p:txBody>
      </p:sp>
      <p:sp>
        <p:nvSpPr>
          <p:cNvPr id="11" name="Text 8"/>
          <p:cNvSpPr/>
          <p:nvPr/>
        </p:nvSpPr>
        <p:spPr>
          <a:xfrm>
            <a:off x="8141732" y="5043964"/>
            <a:ext cx="5717381" cy="352544"/>
          </a:xfrm>
          <a:prstGeom prst="rect">
            <a:avLst/>
          </a:prstGeom>
          <a:noFill/>
          <a:ln/>
        </p:spPr>
        <p:txBody>
          <a:bodyPr wrap="none" lIns="0" tIns="0" rIns="0" bIns="0" rtlCol="0" anchor="t"/>
          <a:lstStyle/>
          <a:p>
            <a:pPr indent="0" marL="0">
              <a:lnSpc>
                <a:spcPts val="2750"/>
              </a:lnSpc>
              <a:buNone/>
            </a:pPr>
            <a:r>
              <a:rPr lang="en-US" sz="1700" dirty="0">
                <a:solidFill>
                  <a:srgbClr val="D9E1FF"/>
                </a:solidFill>
                <a:latin typeface="Martel Sans Light" pitchFamily="34" charset="0"/>
                <a:ea typeface="Martel Sans Light" pitchFamily="34" charset="-122"/>
                <a:cs typeface="Martel Sans Light" pitchFamily="34" charset="-120"/>
              </a:rPr>
              <a:t>Short-term subscribers have highest churn.</a:t>
            </a:r>
            <a:endParaRPr lang="en-US" sz="1700" dirty="0"/>
          </a:p>
        </p:txBody>
      </p:sp>
      <p:sp>
        <p:nvSpPr>
          <p:cNvPr id="12" name="Shape 9"/>
          <p:cNvSpPr/>
          <p:nvPr/>
        </p:nvSpPr>
        <p:spPr>
          <a:xfrm>
            <a:off x="771406" y="5864781"/>
            <a:ext cx="495895" cy="495895"/>
          </a:xfrm>
          <a:prstGeom prst="roundRect">
            <a:avLst>
              <a:gd name="adj" fmla="val 6667"/>
            </a:avLst>
          </a:prstGeom>
          <a:solidFill>
            <a:srgbClr val="2F2B54"/>
          </a:solidFill>
          <a:ln/>
        </p:spPr>
      </p:sp>
      <p:sp>
        <p:nvSpPr>
          <p:cNvPr id="13" name="Text 10"/>
          <p:cNvSpPr/>
          <p:nvPr/>
        </p:nvSpPr>
        <p:spPr>
          <a:xfrm>
            <a:off x="938570" y="5957173"/>
            <a:ext cx="161568" cy="311110"/>
          </a:xfrm>
          <a:prstGeom prst="rect">
            <a:avLst/>
          </a:prstGeom>
          <a:noFill/>
          <a:ln/>
        </p:spPr>
        <p:txBody>
          <a:bodyPr wrap="none" lIns="0" tIns="0" rIns="0" bIns="0" rtlCol="0" anchor="t"/>
          <a:lstStyle/>
          <a:p>
            <a:pPr algn="ctr" indent="0" marL="0">
              <a:lnSpc>
                <a:spcPts val="2450"/>
              </a:lnSpc>
              <a:buNone/>
            </a:pPr>
            <a:r>
              <a:rPr lang="en-US" sz="2450" dirty="0">
                <a:solidFill>
                  <a:srgbClr val="D9E1FF"/>
                </a:solidFill>
                <a:latin typeface="Kanit" pitchFamily="34" charset="0"/>
                <a:ea typeface="Kanit" pitchFamily="34" charset="-122"/>
                <a:cs typeface="Kanit" pitchFamily="34" charset="-120"/>
              </a:rPr>
              <a:t>3</a:t>
            </a:r>
            <a:endParaRPr lang="en-US" sz="2450" dirty="0"/>
          </a:p>
        </p:txBody>
      </p:sp>
      <p:sp>
        <p:nvSpPr>
          <p:cNvPr id="14" name="Text 11"/>
          <p:cNvSpPr/>
          <p:nvPr/>
        </p:nvSpPr>
        <p:spPr>
          <a:xfrm>
            <a:off x="1487686" y="5864781"/>
            <a:ext cx="2592943" cy="324088"/>
          </a:xfrm>
          <a:prstGeom prst="rect">
            <a:avLst/>
          </a:prstGeom>
          <a:noFill/>
          <a:ln/>
        </p:spPr>
        <p:txBody>
          <a:bodyPr wrap="none" lIns="0" tIns="0" rIns="0" bIns="0" rtlCol="0" anchor="t"/>
          <a:lstStyle/>
          <a:p>
            <a:pPr indent="0" marL="0">
              <a:lnSpc>
                <a:spcPts val="2550"/>
              </a:lnSpc>
              <a:buNone/>
            </a:pPr>
            <a:r>
              <a:rPr lang="en-US" sz="2000" dirty="0">
                <a:solidFill>
                  <a:srgbClr val="D9E1FF"/>
                </a:solidFill>
                <a:latin typeface="Kanit" pitchFamily="34" charset="0"/>
                <a:ea typeface="Kanit" pitchFamily="34" charset="-122"/>
                <a:cs typeface="Kanit" pitchFamily="34" charset="-120"/>
              </a:rPr>
              <a:t>Fiber Optic</a:t>
            </a:r>
            <a:endParaRPr lang="en-US" sz="2000" dirty="0"/>
          </a:p>
        </p:txBody>
      </p:sp>
      <p:sp>
        <p:nvSpPr>
          <p:cNvPr id="15" name="Text 12"/>
          <p:cNvSpPr/>
          <p:nvPr/>
        </p:nvSpPr>
        <p:spPr>
          <a:xfrm>
            <a:off x="1487686" y="6321028"/>
            <a:ext cx="5717381" cy="352544"/>
          </a:xfrm>
          <a:prstGeom prst="rect">
            <a:avLst/>
          </a:prstGeom>
          <a:noFill/>
          <a:ln/>
        </p:spPr>
        <p:txBody>
          <a:bodyPr wrap="none" lIns="0" tIns="0" rIns="0" bIns="0" rtlCol="0" anchor="t"/>
          <a:lstStyle/>
          <a:p>
            <a:pPr indent="0" marL="0">
              <a:lnSpc>
                <a:spcPts val="2750"/>
              </a:lnSpc>
              <a:buNone/>
            </a:pPr>
            <a:r>
              <a:rPr lang="en-US" sz="1700" dirty="0">
                <a:solidFill>
                  <a:srgbClr val="D9E1FF"/>
                </a:solidFill>
                <a:latin typeface="Martel Sans Light" pitchFamily="34" charset="0"/>
                <a:ea typeface="Martel Sans Light" pitchFamily="34" charset="-122"/>
                <a:cs typeface="Martel Sans Light" pitchFamily="34" charset="-120"/>
              </a:rPr>
              <a:t>Users churn more frequently.</a:t>
            </a:r>
            <a:endParaRPr lang="en-US" sz="1700" dirty="0"/>
          </a:p>
        </p:txBody>
      </p:sp>
      <p:sp>
        <p:nvSpPr>
          <p:cNvPr id="16" name="Shape 13"/>
          <p:cNvSpPr/>
          <p:nvPr/>
        </p:nvSpPr>
        <p:spPr>
          <a:xfrm>
            <a:off x="7425452" y="5864781"/>
            <a:ext cx="495895" cy="495895"/>
          </a:xfrm>
          <a:prstGeom prst="roundRect">
            <a:avLst>
              <a:gd name="adj" fmla="val 6667"/>
            </a:avLst>
          </a:prstGeom>
          <a:solidFill>
            <a:srgbClr val="2F2B54"/>
          </a:solidFill>
          <a:ln/>
        </p:spPr>
      </p:sp>
      <p:sp>
        <p:nvSpPr>
          <p:cNvPr id="17" name="Text 14"/>
          <p:cNvSpPr/>
          <p:nvPr/>
        </p:nvSpPr>
        <p:spPr>
          <a:xfrm>
            <a:off x="7588925" y="5957173"/>
            <a:ext cx="168950" cy="311110"/>
          </a:xfrm>
          <a:prstGeom prst="rect">
            <a:avLst/>
          </a:prstGeom>
          <a:noFill/>
          <a:ln/>
        </p:spPr>
        <p:txBody>
          <a:bodyPr wrap="none" lIns="0" tIns="0" rIns="0" bIns="0" rtlCol="0" anchor="t"/>
          <a:lstStyle/>
          <a:p>
            <a:pPr algn="ctr" indent="0" marL="0">
              <a:lnSpc>
                <a:spcPts val="2450"/>
              </a:lnSpc>
              <a:buNone/>
            </a:pPr>
            <a:r>
              <a:rPr lang="en-US" sz="2450" dirty="0">
                <a:solidFill>
                  <a:srgbClr val="D9E1FF"/>
                </a:solidFill>
                <a:latin typeface="Kanit" pitchFamily="34" charset="0"/>
                <a:ea typeface="Kanit" pitchFamily="34" charset="-122"/>
                <a:cs typeface="Kanit" pitchFamily="34" charset="-120"/>
              </a:rPr>
              <a:t>4</a:t>
            </a:r>
            <a:endParaRPr lang="en-US" sz="2450" dirty="0"/>
          </a:p>
        </p:txBody>
      </p:sp>
      <p:sp>
        <p:nvSpPr>
          <p:cNvPr id="18" name="Text 15"/>
          <p:cNvSpPr/>
          <p:nvPr/>
        </p:nvSpPr>
        <p:spPr>
          <a:xfrm>
            <a:off x="8141732" y="5864781"/>
            <a:ext cx="2592943" cy="324088"/>
          </a:xfrm>
          <a:prstGeom prst="rect">
            <a:avLst/>
          </a:prstGeom>
          <a:noFill/>
          <a:ln/>
        </p:spPr>
        <p:txBody>
          <a:bodyPr wrap="none" lIns="0" tIns="0" rIns="0" bIns="0" rtlCol="0" anchor="t"/>
          <a:lstStyle/>
          <a:p>
            <a:pPr indent="0" marL="0">
              <a:lnSpc>
                <a:spcPts val="2550"/>
              </a:lnSpc>
              <a:buNone/>
            </a:pPr>
            <a:r>
              <a:rPr lang="en-US" sz="2000" dirty="0">
                <a:solidFill>
                  <a:srgbClr val="D9E1FF"/>
                </a:solidFill>
                <a:latin typeface="Kanit" pitchFamily="34" charset="0"/>
                <a:ea typeface="Kanit" pitchFamily="34" charset="-122"/>
                <a:cs typeface="Kanit" pitchFamily="34" charset="-120"/>
              </a:rPr>
              <a:t>Support Tickets</a:t>
            </a:r>
            <a:endParaRPr lang="en-US" sz="2000" dirty="0"/>
          </a:p>
        </p:txBody>
      </p:sp>
      <p:sp>
        <p:nvSpPr>
          <p:cNvPr id="19" name="Text 16"/>
          <p:cNvSpPr/>
          <p:nvPr/>
        </p:nvSpPr>
        <p:spPr>
          <a:xfrm>
            <a:off x="8141732" y="6321028"/>
            <a:ext cx="5717381" cy="352544"/>
          </a:xfrm>
          <a:prstGeom prst="rect">
            <a:avLst/>
          </a:prstGeom>
          <a:noFill/>
          <a:ln/>
        </p:spPr>
        <p:txBody>
          <a:bodyPr wrap="none" lIns="0" tIns="0" rIns="0" bIns="0" rtlCol="0" anchor="t"/>
          <a:lstStyle/>
          <a:p>
            <a:pPr indent="0" marL="0">
              <a:lnSpc>
                <a:spcPts val="2750"/>
              </a:lnSpc>
              <a:buNone/>
            </a:pPr>
            <a:r>
              <a:rPr lang="en-US" sz="1700" dirty="0">
                <a:solidFill>
                  <a:srgbClr val="D9E1FF"/>
                </a:solidFill>
                <a:latin typeface="Martel Sans Light" pitchFamily="34" charset="0"/>
                <a:ea typeface="Martel Sans Light" pitchFamily="34" charset="-122"/>
                <a:cs typeface="Martel Sans Light" pitchFamily="34" charset="-120"/>
              </a:rPr>
              <a:t>Indicate higher churn risk.</a:t>
            </a:r>
            <a:endParaRPr lang="en-US" sz="1700" dirty="0"/>
          </a:p>
        </p:txBody>
      </p:sp>
      <p:sp>
        <p:nvSpPr>
          <p:cNvPr id="20" name="Text 17"/>
          <p:cNvSpPr/>
          <p:nvPr/>
        </p:nvSpPr>
        <p:spPr>
          <a:xfrm>
            <a:off x="771406" y="6921460"/>
            <a:ext cx="13087588" cy="705088"/>
          </a:xfrm>
          <a:prstGeom prst="rect">
            <a:avLst/>
          </a:prstGeom>
          <a:noFill/>
          <a:ln/>
        </p:spPr>
        <p:txBody>
          <a:bodyPr wrap="square" lIns="0" tIns="0" rIns="0" bIns="0" rtlCol="0" anchor="t"/>
          <a:lstStyle/>
          <a:p>
            <a:pPr indent="0" marL="0">
              <a:lnSpc>
                <a:spcPts val="2750"/>
              </a:lnSpc>
              <a:buNone/>
            </a:pPr>
            <a:r>
              <a:rPr lang="en-US" sz="1700" dirty="0">
                <a:solidFill>
                  <a:srgbClr val="D9E1FF"/>
                </a:solidFill>
                <a:latin typeface="Martel Sans Light" pitchFamily="34" charset="0"/>
                <a:ea typeface="Martel Sans Light" pitchFamily="34" charset="-122"/>
                <a:cs typeface="Martel Sans Light" pitchFamily="34" charset="-120"/>
              </a:rPr>
              <a:t>Address contract and payment method issues. Improve fiber optic service satisfaction. Reduce support ticket volume proactively.</a:t>
            </a:r>
            <a:endParaRPr lang="en-US" sz="17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968c2901d2cf471e"/>
          <a:stretch>
            <a:fillRect/>
          </a:stretch>
        </p:blipFill>
        <p:spPr>
          <a:xfrm>
            <a:off x="0" y="0"/>
            <a:ext cx="5486400" cy="8229600"/>
          </a:xfrm>
          <a:prstGeom prst="rect">
            <a:avLst/>
          </a:prstGeom>
        </p:spPr>
      </p:pic>
      <p:sp>
        <p:nvSpPr>
          <p:cNvPr id="3" name="Text 0"/>
          <p:cNvSpPr/>
          <p:nvPr/>
        </p:nvSpPr>
        <p:spPr>
          <a:xfrm>
            <a:off x="6324124" y="2273737"/>
            <a:ext cx="7468553" cy="1408033"/>
          </a:xfrm>
          <a:prstGeom prst="rect">
            <a:avLst/>
          </a:prstGeom>
          <a:noFill/>
          <a:ln/>
        </p:spPr>
        <p:txBody>
          <a:bodyPr wrap="square" lIns="0" tIns="0" rIns="0" bIns="0" rtlCol="0" anchor="t"/>
          <a:lstStyle/>
          <a:p>
            <a:pPr indent="0" marL="0">
              <a:lnSpc>
                <a:spcPts val="5500"/>
              </a:lnSpc>
              <a:buNone/>
            </a:pPr>
            <a:r>
              <a:rPr lang="en-US" sz="4400" dirty="0">
                <a:solidFill>
                  <a:srgbClr val="FFFFFF"/>
                </a:solidFill>
                <a:latin typeface="Kanit" pitchFamily="34" charset="0"/>
                <a:ea typeface="Kanit" pitchFamily="34" charset="-122"/>
                <a:cs typeface="Kanit" pitchFamily="34" charset="-120"/>
              </a:rPr>
              <a:t>Diversity &amp; Inclusion Analysis Dashboard</a:t>
            </a:r>
            <a:endParaRPr lang="en-US" sz="4400" dirty="0"/>
          </a:p>
        </p:txBody>
      </p:sp>
      <p:sp>
        <p:nvSpPr>
          <p:cNvPr id="4" name="Text 1"/>
          <p:cNvSpPr/>
          <p:nvPr/>
        </p:nvSpPr>
        <p:spPr>
          <a:xfrm>
            <a:off x="6324124" y="4040743"/>
            <a:ext cx="7468553" cy="1915120"/>
          </a:xfrm>
          <a:prstGeom prst="rect">
            <a:avLst/>
          </a:prstGeom>
          <a:noFill/>
          <a:ln/>
        </p:spPr>
        <p:txBody>
          <a:bodyPr wrap="square" lIns="0" tIns="0" rIns="0" bIns="0" rtlCol="0" anchor="t"/>
          <a:lstStyle/>
          <a:p>
            <a:pPr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This presentation analyzes key Diversity &amp; Inclusion (D&amp;I) metrics. The insights are derived from a Power BI dashboard. The analysis covers hiring, promotions, turnover, and performance. It aims to help HR teams track D&amp;I goals. The findings highlight areas for improvement in gender and age diversity.</a:t>
            </a:r>
            <a:endParaRPr lang="en-US" sz="18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2677239"/>
            <a:ext cx="8628817" cy="704017"/>
          </a:xfrm>
          <a:prstGeom prst="rect">
            <a:avLst/>
          </a:prstGeom>
          <a:noFill/>
          <a:ln/>
        </p:spPr>
        <p:txBody>
          <a:bodyPr wrap="none" lIns="0" tIns="0" rIns="0" bIns="0" rtlCol="0" anchor="t"/>
          <a:lstStyle/>
          <a:p>
            <a:pPr indent="0" marL="0">
              <a:lnSpc>
                <a:spcPts val="5500"/>
              </a:lnSpc>
              <a:buNone/>
            </a:pPr>
            <a:r>
              <a:rPr lang="en-US" sz="4400" dirty="0">
                <a:solidFill>
                  <a:srgbClr val="FFFFFF"/>
                </a:solidFill>
                <a:latin typeface="Kanit" pitchFamily="34" charset="0"/>
                <a:ea typeface="Kanit" pitchFamily="34" charset="-122"/>
                <a:cs typeface="Kanit" pitchFamily="34" charset="-120"/>
              </a:rPr>
              <a:t>Hiring History: Gender Distribution</a:t>
            </a:r>
            <a:endParaRPr lang="en-US" sz="4400" dirty="0"/>
          </a:p>
        </p:txBody>
      </p:sp>
      <p:sp>
        <p:nvSpPr>
          <p:cNvPr id="3" name="Text 1"/>
          <p:cNvSpPr/>
          <p:nvPr/>
        </p:nvSpPr>
        <p:spPr>
          <a:xfrm>
            <a:off x="837724" y="3979545"/>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Kanit" pitchFamily="34" charset="0"/>
                <a:ea typeface="Kanit" pitchFamily="34" charset="-122"/>
                <a:cs typeface="Kanit" pitchFamily="34" charset="-120"/>
              </a:rPr>
              <a:t>Overall Hires</a:t>
            </a:r>
            <a:endParaRPr lang="en-US" sz="2200" dirty="0"/>
          </a:p>
        </p:txBody>
      </p:sp>
      <p:sp>
        <p:nvSpPr>
          <p:cNvPr id="4" name="Text 2"/>
          <p:cNvSpPr/>
          <p:nvPr/>
        </p:nvSpPr>
        <p:spPr>
          <a:xfrm>
            <a:off x="837724" y="4570809"/>
            <a:ext cx="6185535" cy="766048"/>
          </a:xfrm>
          <a:prstGeom prst="rect">
            <a:avLst/>
          </a:prstGeom>
          <a:noFill/>
          <a:ln/>
        </p:spPr>
        <p:txBody>
          <a:bodyPr wrap="square" lIns="0" tIns="0" rIns="0" bIns="0" rtlCol="0" anchor="t"/>
          <a:lstStyle/>
          <a:p>
            <a:pPr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41% of hires were women. 59% of hires were men. Hiring is still male dominated.</a:t>
            </a:r>
            <a:endParaRPr lang="en-US" sz="1850" dirty="0"/>
          </a:p>
        </p:txBody>
      </p:sp>
      <p:sp>
        <p:nvSpPr>
          <p:cNvPr id="5" name="Text 3"/>
          <p:cNvSpPr/>
          <p:nvPr/>
        </p:nvSpPr>
        <p:spPr>
          <a:xfrm>
            <a:off x="7614761" y="3979545"/>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Kanit" pitchFamily="34" charset="0"/>
                <a:ea typeface="Kanit" pitchFamily="34" charset="-122"/>
                <a:cs typeface="Kanit" pitchFamily="34" charset="-120"/>
              </a:rPr>
              <a:t>Job Level Distribution</a:t>
            </a:r>
            <a:endParaRPr lang="en-US" sz="2200" dirty="0"/>
          </a:p>
        </p:txBody>
      </p:sp>
      <p:sp>
        <p:nvSpPr>
          <p:cNvPr id="6" name="Text 4"/>
          <p:cNvSpPr/>
          <p:nvPr/>
        </p:nvSpPr>
        <p:spPr>
          <a:xfrm>
            <a:off x="7614761" y="4570809"/>
            <a:ext cx="6185535" cy="766048"/>
          </a:xfrm>
          <a:prstGeom prst="rect">
            <a:avLst/>
          </a:prstGeom>
          <a:noFill/>
          <a:ln/>
        </p:spPr>
        <p:txBody>
          <a:bodyPr wrap="square" lIns="0" tIns="0" rIns="0" bIns="0" rtlCol="0" anchor="t"/>
          <a:lstStyle/>
          <a:p>
            <a:pPr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Junior roles show good balance. Higher roles have more men. This suggests a need to promote more women.</a:t>
            </a:r>
            <a:endParaRPr lang="en-US" sz="18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a0a22e97692b488a"/>
          <a:stretch>
            <a:fillRect/>
          </a:stretch>
        </p:blipFill>
        <p:spPr>
          <a:xfrm>
            <a:off x="9144000" y="0"/>
            <a:ext cx="5486400" cy="8229600"/>
          </a:xfrm>
          <a:prstGeom prst="rect">
            <a:avLst/>
          </a:prstGeom>
        </p:spPr>
      </p:pic>
      <p:sp>
        <p:nvSpPr>
          <p:cNvPr id="3" name="Text 0"/>
          <p:cNvSpPr/>
          <p:nvPr/>
        </p:nvSpPr>
        <p:spPr>
          <a:xfrm>
            <a:off x="837724" y="1580793"/>
            <a:ext cx="7468553" cy="1408033"/>
          </a:xfrm>
          <a:prstGeom prst="rect">
            <a:avLst/>
          </a:prstGeom>
          <a:noFill/>
          <a:ln/>
        </p:spPr>
        <p:txBody>
          <a:bodyPr wrap="square" lIns="0" tIns="0" rIns="0" bIns="0" rtlCol="0" anchor="t"/>
          <a:lstStyle/>
          <a:p>
            <a:pPr indent="0" marL="0">
              <a:lnSpc>
                <a:spcPts val="5500"/>
              </a:lnSpc>
              <a:buNone/>
            </a:pPr>
            <a:r>
              <a:rPr lang="en-US" sz="4400" dirty="0">
                <a:solidFill>
                  <a:srgbClr val="FFFFFF"/>
                </a:solidFill>
                <a:latin typeface="Kanit" pitchFamily="34" charset="0"/>
                <a:ea typeface="Kanit" pitchFamily="34" charset="-122"/>
                <a:cs typeface="Kanit" pitchFamily="34" charset="-120"/>
              </a:rPr>
              <a:t>Promotion Trends: Gender Disparity</a:t>
            </a:r>
            <a:endParaRPr lang="en-US" sz="4400" dirty="0"/>
          </a:p>
        </p:txBody>
      </p:sp>
      <p:sp>
        <p:nvSpPr>
          <p:cNvPr id="4" name="Shape 1"/>
          <p:cNvSpPr/>
          <p:nvPr/>
        </p:nvSpPr>
        <p:spPr>
          <a:xfrm>
            <a:off x="837724" y="3617000"/>
            <a:ext cx="538520" cy="538520"/>
          </a:xfrm>
          <a:prstGeom prst="roundRect">
            <a:avLst>
              <a:gd name="adj" fmla="val 6668"/>
            </a:avLst>
          </a:prstGeom>
          <a:solidFill>
            <a:srgbClr val="2F2B54"/>
          </a:solidFill>
          <a:ln/>
        </p:spPr>
      </p:sp>
      <p:sp>
        <p:nvSpPr>
          <p:cNvPr id="5" name="Text 2"/>
          <p:cNvSpPr/>
          <p:nvPr/>
        </p:nvSpPr>
        <p:spPr>
          <a:xfrm>
            <a:off x="1052989" y="3717250"/>
            <a:ext cx="107871" cy="337899"/>
          </a:xfrm>
          <a:prstGeom prst="rect">
            <a:avLst/>
          </a:prstGeom>
          <a:noFill/>
          <a:ln/>
        </p:spPr>
        <p:txBody>
          <a:bodyPr wrap="none" lIns="0" tIns="0" rIns="0" bIns="0" rtlCol="0" anchor="t"/>
          <a:lstStyle/>
          <a:p>
            <a:pPr algn="ctr" indent="0" marL="0">
              <a:lnSpc>
                <a:spcPts val="2650"/>
              </a:lnSpc>
              <a:buNone/>
            </a:pPr>
            <a:r>
              <a:rPr lang="en-US" sz="2650" dirty="0">
                <a:solidFill>
                  <a:srgbClr val="D9E1FF"/>
                </a:solidFill>
                <a:latin typeface="Kanit" pitchFamily="34" charset="0"/>
                <a:ea typeface="Kanit" pitchFamily="34" charset="-122"/>
                <a:cs typeface="Kanit" pitchFamily="34" charset="-120"/>
              </a:rPr>
              <a:t>1</a:t>
            </a:r>
            <a:endParaRPr lang="en-US" sz="2650" dirty="0"/>
          </a:p>
        </p:txBody>
      </p:sp>
      <p:sp>
        <p:nvSpPr>
          <p:cNvPr id="6" name="Text 3"/>
          <p:cNvSpPr/>
          <p:nvPr/>
        </p:nvSpPr>
        <p:spPr>
          <a:xfrm>
            <a:off x="1615559" y="3617000"/>
            <a:ext cx="2816185" cy="351949"/>
          </a:xfrm>
          <a:prstGeom prst="rect">
            <a:avLst/>
          </a:prstGeom>
          <a:noFill/>
          <a:ln/>
        </p:spPr>
        <p:txBody>
          <a:bodyPr wrap="none" lIns="0" tIns="0" rIns="0" bIns="0" rtlCol="0" anchor="t"/>
          <a:lstStyle/>
          <a:p>
            <a:pPr indent="0" marL="0">
              <a:lnSpc>
                <a:spcPts val="2750"/>
              </a:lnSpc>
              <a:buNone/>
            </a:pPr>
            <a:r>
              <a:rPr lang="en-US" sz="2200" dirty="0">
                <a:solidFill>
                  <a:srgbClr val="D9E1FF"/>
                </a:solidFill>
                <a:latin typeface="Kanit" pitchFamily="34" charset="0"/>
                <a:ea typeface="Kanit" pitchFamily="34" charset="-122"/>
                <a:cs typeface="Kanit" pitchFamily="34" charset="-120"/>
              </a:rPr>
              <a:t>Promotion Rates</a:t>
            </a:r>
            <a:endParaRPr lang="en-US" sz="2200" dirty="0"/>
          </a:p>
        </p:txBody>
      </p:sp>
      <p:sp>
        <p:nvSpPr>
          <p:cNvPr id="7" name="Text 4"/>
          <p:cNvSpPr/>
          <p:nvPr/>
        </p:nvSpPr>
        <p:spPr>
          <a:xfrm>
            <a:off x="1615559" y="4112538"/>
            <a:ext cx="6690717" cy="766048"/>
          </a:xfrm>
          <a:prstGeom prst="rect">
            <a:avLst/>
          </a:prstGeom>
          <a:noFill/>
          <a:ln/>
        </p:spPr>
        <p:txBody>
          <a:bodyPr wrap="square" lIns="0" tIns="0" rIns="0" bIns="0" rtlCol="0" anchor="t"/>
          <a:lstStyle/>
          <a:p>
            <a:pPr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Female promotion rates vary by level. Some senior roles show female dominance.</a:t>
            </a:r>
            <a:endParaRPr lang="en-US" sz="1850" dirty="0"/>
          </a:p>
        </p:txBody>
      </p:sp>
      <p:sp>
        <p:nvSpPr>
          <p:cNvPr id="8" name="Shape 5"/>
          <p:cNvSpPr/>
          <p:nvPr/>
        </p:nvSpPr>
        <p:spPr>
          <a:xfrm>
            <a:off x="837724" y="5387102"/>
            <a:ext cx="538520" cy="538520"/>
          </a:xfrm>
          <a:prstGeom prst="roundRect">
            <a:avLst>
              <a:gd name="adj" fmla="val 6668"/>
            </a:avLst>
          </a:prstGeom>
          <a:solidFill>
            <a:srgbClr val="2F2B54"/>
          </a:solidFill>
          <a:ln/>
        </p:spPr>
      </p:sp>
      <p:sp>
        <p:nvSpPr>
          <p:cNvPr id="9" name="Text 6"/>
          <p:cNvSpPr/>
          <p:nvPr/>
        </p:nvSpPr>
        <p:spPr>
          <a:xfrm>
            <a:off x="1020961" y="5487353"/>
            <a:ext cx="172045" cy="337899"/>
          </a:xfrm>
          <a:prstGeom prst="rect">
            <a:avLst/>
          </a:prstGeom>
          <a:noFill/>
          <a:ln/>
        </p:spPr>
        <p:txBody>
          <a:bodyPr wrap="none" lIns="0" tIns="0" rIns="0" bIns="0" rtlCol="0" anchor="t"/>
          <a:lstStyle/>
          <a:p>
            <a:pPr algn="ctr" indent="0" marL="0">
              <a:lnSpc>
                <a:spcPts val="2650"/>
              </a:lnSpc>
              <a:buNone/>
            </a:pPr>
            <a:r>
              <a:rPr lang="en-US" sz="2650" dirty="0">
                <a:solidFill>
                  <a:srgbClr val="D9E1FF"/>
                </a:solidFill>
                <a:latin typeface="Kanit" pitchFamily="34" charset="0"/>
                <a:ea typeface="Kanit" pitchFamily="34" charset="-122"/>
                <a:cs typeface="Kanit" pitchFamily="34" charset="-120"/>
              </a:rPr>
              <a:t>2</a:t>
            </a:r>
            <a:endParaRPr lang="en-US" sz="2650" dirty="0"/>
          </a:p>
        </p:txBody>
      </p:sp>
      <p:sp>
        <p:nvSpPr>
          <p:cNvPr id="10" name="Text 7"/>
          <p:cNvSpPr/>
          <p:nvPr/>
        </p:nvSpPr>
        <p:spPr>
          <a:xfrm>
            <a:off x="1615559" y="5387102"/>
            <a:ext cx="2816185" cy="351949"/>
          </a:xfrm>
          <a:prstGeom prst="rect">
            <a:avLst/>
          </a:prstGeom>
          <a:noFill/>
          <a:ln/>
        </p:spPr>
        <p:txBody>
          <a:bodyPr wrap="none" lIns="0" tIns="0" rIns="0" bIns="0" rtlCol="0" anchor="t"/>
          <a:lstStyle/>
          <a:p>
            <a:pPr indent="0" marL="0">
              <a:lnSpc>
                <a:spcPts val="2750"/>
              </a:lnSpc>
              <a:buNone/>
            </a:pPr>
            <a:r>
              <a:rPr lang="en-US" sz="2200" dirty="0">
                <a:solidFill>
                  <a:srgbClr val="D9E1FF"/>
                </a:solidFill>
                <a:latin typeface="Kanit" pitchFamily="34" charset="0"/>
                <a:ea typeface="Kanit" pitchFamily="34" charset="-122"/>
                <a:cs typeface="Kanit" pitchFamily="34" charset="-120"/>
              </a:rPr>
              <a:t>Manager Roles</a:t>
            </a:r>
            <a:endParaRPr lang="en-US" sz="2200" dirty="0"/>
          </a:p>
        </p:txBody>
      </p:sp>
      <p:sp>
        <p:nvSpPr>
          <p:cNvPr id="11" name="Text 8"/>
          <p:cNvSpPr/>
          <p:nvPr/>
        </p:nvSpPr>
        <p:spPr>
          <a:xfrm>
            <a:off x="1615559" y="5882640"/>
            <a:ext cx="6690717" cy="766048"/>
          </a:xfrm>
          <a:prstGeom prst="rect">
            <a:avLst/>
          </a:prstGeom>
          <a:noFill/>
          <a:ln/>
        </p:spPr>
        <p:txBody>
          <a:bodyPr wrap="square" lIns="0" tIns="0" rIns="0" bIns="0" rtlCol="0" anchor="t"/>
          <a:lstStyle/>
          <a:p>
            <a:pPr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Manager roles show only 13% female promotions. This reveals a significant gender gap. Action is needed.</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e71cdb38aa2f4193"/>
          <a:stretch>
            <a:fillRect/>
          </a:stretch>
        </p:blipFill>
        <p:spPr>
          <a:xfrm>
            <a:off x="0" y="0"/>
            <a:ext cx="5486400" cy="8231148"/>
          </a:xfrm>
          <a:prstGeom prst="rect">
            <a:avLst/>
          </a:prstGeom>
        </p:spPr>
      </p:pic>
      <p:sp>
        <p:nvSpPr>
          <p:cNvPr id="3" name="Text 0"/>
          <p:cNvSpPr/>
          <p:nvPr/>
        </p:nvSpPr>
        <p:spPr>
          <a:xfrm>
            <a:off x="6021705" y="420648"/>
            <a:ext cx="3599140" cy="449818"/>
          </a:xfrm>
          <a:prstGeom prst="rect">
            <a:avLst/>
          </a:prstGeom>
          <a:noFill/>
          <a:ln/>
        </p:spPr>
        <p:txBody>
          <a:bodyPr wrap="none" lIns="0" tIns="0" rIns="0" bIns="0" rtlCol="0" anchor="t"/>
          <a:lstStyle/>
          <a:p>
            <a:pPr indent="0" marL="0">
              <a:lnSpc>
                <a:spcPts val="3500"/>
              </a:lnSpc>
              <a:buNone/>
            </a:pPr>
            <a:r>
              <a:rPr lang="en-US" sz="2800" dirty="0">
                <a:solidFill>
                  <a:srgbClr val="FFFFFF"/>
                </a:solidFill>
                <a:latin typeface="Kanit" pitchFamily="34" charset="0"/>
                <a:ea typeface="Kanit" pitchFamily="34" charset="-122"/>
                <a:cs typeface="Kanit" pitchFamily="34" charset="-120"/>
              </a:rPr>
              <a:t>Key Metrics Overview</a:t>
            </a:r>
            <a:endParaRPr lang="en-US" sz="2800" dirty="0"/>
          </a:p>
        </p:txBody>
      </p:sp>
      <p:sp>
        <p:nvSpPr>
          <p:cNvPr id="4" name="Text 1"/>
          <p:cNvSpPr/>
          <p:nvPr/>
        </p:nvSpPr>
        <p:spPr>
          <a:xfrm>
            <a:off x="6021705" y="1176337"/>
            <a:ext cx="8073390" cy="504706"/>
          </a:xfrm>
          <a:prstGeom prst="rect">
            <a:avLst/>
          </a:prstGeom>
          <a:noFill/>
          <a:ln/>
        </p:spPr>
        <p:txBody>
          <a:bodyPr wrap="none" lIns="0" tIns="0" rIns="0" bIns="0" rtlCol="0" anchor="t"/>
          <a:lstStyle/>
          <a:p>
            <a:pPr algn="ctr" indent="0" marL="0">
              <a:lnSpc>
                <a:spcPts val="3950"/>
              </a:lnSpc>
              <a:buNone/>
            </a:pPr>
            <a:r>
              <a:rPr lang="en-US" sz="3950" dirty="0">
                <a:solidFill>
                  <a:srgbClr val="D9E1FF"/>
                </a:solidFill>
                <a:latin typeface="Kanit" pitchFamily="34" charset="0"/>
                <a:ea typeface="Kanit" pitchFamily="34" charset="-122"/>
                <a:cs typeface="Kanit" pitchFamily="34" charset="-120"/>
              </a:rPr>
              <a:t>67.52</a:t>
            </a:r>
            <a:endParaRPr lang="en-US" sz="3950" dirty="0"/>
          </a:p>
        </p:txBody>
      </p:sp>
      <p:sp>
        <p:nvSpPr>
          <p:cNvPr id="5" name="Text 2"/>
          <p:cNvSpPr/>
          <p:nvPr/>
        </p:nvSpPr>
        <p:spPr>
          <a:xfrm>
            <a:off x="9158645" y="1872139"/>
            <a:ext cx="1799511" cy="224790"/>
          </a:xfrm>
          <a:prstGeom prst="rect">
            <a:avLst/>
          </a:prstGeom>
          <a:noFill/>
          <a:ln/>
        </p:spPr>
        <p:txBody>
          <a:bodyPr wrap="none" lIns="0" tIns="0" rIns="0" bIns="0" rtlCol="0" anchor="t"/>
          <a:lstStyle/>
          <a:p>
            <a:pPr algn="ctr" indent="0" marL="0">
              <a:lnSpc>
                <a:spcPts val="1750"/>
              </a:lnSpc>
              <a:buNone/>
            </a:pPr>
            <a:r>
              <a:rPr lang="en-US" sz="1400" dirty="0">
                <a:solidFill>
                  <a:srgbClr val="D9E1FF"/>
                </a:solidFill>
                <a:latin typeface="Kanit" pitchFamily="34" charset="0"/>
                <a:ea typeface="Kanit" pitchFamily="34" charset="-122"/>
                <a:cs typeface="Kanit" pitchFamily="34" charset="-120"/>
              </a:rPr>
              <a:t>Avg. Answer Speed</a:t>
            </a:r>
            <a:endParaRPr lang="en-US" sz="1400" dirty="0"/>
          </a:p>
        </p:txBody>
      </p:sp>
      <p:sp>
        <p:nvSpPr>
          <p:cNvPr id="6" name="Text 3"/>
          <p:cNvSpPr/>
          <p:nvPr/>
        </p:nvSpPr>
        <p:spPr>
          <a:xfrm>
            <a:off x="6021705" y="2188607"/>
            <a:ext cx="8073390" cy="244793"/>
          </a:xfrm>
          <a:prstGeom prst="rect">
            <a:avLst/>
          </a:prstGeom>
          <a:noFill/>
          <a:ln/>
        </p:spPr>
        <p:txBody>
          <a:bodyPr wrap="none" lIns="0" tIns="0" rIns="0" bIns="0" rtlCol="0" anchor="t"/>
          <a:lstStyle/>
          <a:p>
            <a:pPr algn="ctr" indent="0" marL="0">
              <a:lnSpc>
                <a:spcPts val="1900"/>
              </a:lnSpc>
              <a:buNone/>
            </a:pPr>
            <a:r>
              <a:rPr lang="en-US" sz="1200" dirty="0">
                <a:solidFill>
                  <a:srgbClr val="D9E1FF"/>
                </a:solidFill>
                <a:latin typeface="Martel Sans Light" pitchFamily="34" charset="0"/>
                <a:ea typeface="Martel Sans Light" pitchFamily="34" charset="-122"/>
                <a:cs typeface="Martel Sans Light" pitchFamily="34" charset="-120"/>
              </a:rPr>
              <a:t>Seconds. Measures response time efficiency.</a:t>
            </a:r>
            <a:endParaRPr lang="en-US" sz="1200" dirty="0"/>
          </a:p>
        </p:txBody>
      </p:sp>
      <p:sp>
        <p:nvSpPr>
          <p:cNvPr id="7" name="Text 4"/>
          <p:cNvSpPr/>
          <p:nvPr/>
        </p:nvSpPr>
        <p:spPr>
          <a:xfrm>
            <a:off x="6021705" y="2968704"/>
            <a:ext cx="8073390" cy="504706"/>
          </a:xfrm>
          <a:prstGeom prst="rect">
            <a:avLst/>
          </a:prstGeom>
          <a:noFill/>
          <a:ln/>
        </p:spPr>
        <p:txBody>
          <a:bodyPr wrap="none" lIns="0" tIns="0" rIns="0" bIns="0" rtlCol="0" anchor="t"/>
          <a:lstStyle/>
          <a:p>
            <a:pPr algn="ctr" indent="0" marL="0">
              <a:lnSpc>
                <a:spcPts val="3950"/>
              </a:lnSpc>
              <a:buNone/>
            </a:pPr>
            <a:r>
              <a:rPr lang="en-US" sz="3950" dirty="0">
                <a:solidFill>
                  <a:srgbClr val="D9E1FF"/>
                </a:solidFill>
                <a:latin typeface="Kanit" pitchFamily="34" charset="0"/>
                <a:ea typeface="Kanit" pitchFamily="34" charset="-122"/>
                <a:cs typeface="Kanit" pitchFamily="34" charset="-120"/>
              </a:rPr>
              <a:t>3.40</a:t>
            </a:r>
            <a:endParaRPr lang="en-US" sz="3950" dirty="0"/>
          </a:p>
        </p:txBody>
      </p:sp>
      <p:sp>
        <p:nvSpPr>
          <p:cNvPr id="8" name="Text 5"/>
          <p:cNvSpPr/>
          <p:nvPr/>
        </p:nvSpPr>
        <p:spPr>
          <a:xfrm>
            <a:off x="9158645" y="3664506"/>
            <a:ext cx="1799511" cy="224790"/>
          </a:xfrm>
          <a:prstGeom prst="rect">
            <a:avLst/>
          </a:prstGeom>
          <a:noFill/>
          <a:ln/>
        </p:spPr>
        <p:txBody>
          <a:bodyPr wrap="none" lIns="0" tIns="0" rIns="0" bIns="0" rtlCol="0" anchor="t"/>
          <a:lstStyle/>
          <a:p>
            <a:pPr algn="ctr" indent="0" marL="0">
              <a:lnSpc>
                <a:spcPts val="1750"/>
              </a:lnSpc>
              <a:buNone/>
            </a:pPr>
            <a:r>
              <a:rPr lang="en-US" sz="1400" dirty="0">
                <a:solidFill>
                  <a:srgbClr val="D9E1FF"/>
                </a:solidFill>
                <a:latin typeface="Kanit" pitchFamily="34" charset="0"/>
                <a:ea typeface="Kanit" pitchFamily="34" charset="-122"/>
                <a:cs typeface="Kanit" pitchFamily="34" charset="-120"/>
              </a:rPr>
              <a:t>Avg. Satisfaction</a:t>
            </a:r>
            <a:endParaRPr lang="en-US" sz="1400" dirty="0"/>
          </a:p>
        </p:txBody>
      </p:sp>
      <p:sp>
        <p:nvSpPr>
          <p:cNvPr id="9" name="Text 6"/>
          <p:cNvSpPr/>
          <p:nvPr/>
        </p:nvSpPr>
        <p:spPr>
          <a:xfrm>
            <a:off x="6021705" y="3980974"/>
            <a:ext cx="8073390" cy="244793"/>
          </a:xfrm>
          <a:prstGeom prst="rect">
            <a:avLst/>
          </a:prstGeom>
          <a:noFill/>
          <a:ln/>
        </p:spPr>
        <p:txBody>
          <a:bodyPr wrap="none" lIns="0" tIns="0" rIns="0" bIns="0" rtlCol="0" anchor="t"/>
          <a:lstStyle/>
          <a:p>
            <a:pPr algn="ctr" indent="0" marL="0">
              <a:lnSpc>
                <a:spcPts val="1900"/>
              </a:lnSpc>
              <a:buNone/>
            </a:pPr>
            <a:r>
              <a:rPr lang="en-US" sz="1200" dirty="0">
                <a:solidFill>
                  <a:srgbClr val="D9E1FF"/>
                </a:solidFill>
                <a:latin typeface="Martel Sans Light" pitchFamily="34" charset="0"/>
                <a:ea typeface="Martel Sans Light" pitchFamily="34" charset="-122"/>
                <a:cs typeface="Martel Sans Light" pitchFamily="34" charset="-120"/>
              </a:rPr>
              <a:t>On a scale of 5, indicating customer experience.</a:t>
            </a:r>
            <a:endParaRPr lang="en-US" sz="1200" dirty="0"/>
          </a:p>
        </p:txBody>
      </p:sp>
      <p:sp>
        <p:nvSpPr>
          <p:cNvPr id="10" name="Text 7"/>
          <p:cNvSpPr/>
          <p:nvPr/>
        </p:nvSpPr>
        <p:spPr>
          <a:xfrm>
            <a:off x="6021705" y="4761071"/>
            <a:ext cx="8073390" cy="504706"/>
          </a:xfrm>
          <a:prstGeom prst="rect">
            <a:avLst/>
          </a:prstGeom>
          <a:noFill/>
          <a:ln/>
        </p:spPr>
        <p:txBody>
          <a:bodyPr wrap="none" lIns="0" tIns="0" rIns="0" bIns="0" rtlCol="0" anchor="t"/>
          <a:lstStyle/>
          <a:p>
            <a:pPr algn="ctr" indent="0" marL="0">
              <a:lnSpc>
                <a:spcPts val="3950"/>
              </a:lnSpc>
              <a:buNone/>
            </a:pPr>
            <a:r>
              <a:rPr lang="en-US" sz="3950" dirty="0">
                <a:solidFill>
                  <a:srgbClr val="D9E1FF"/>
                </a:solidFill>
                <a:latin typeface="Kanit" pitchFamily="34" charset="0"/>
                <a:ea typeface="Kanit" pitchFamily="34" charset="-122"/>
                <a:cs typeface="Kanit" pitchFamily="34" charset="-120"/>
              </a:rPr>
              <a:t>81.08%</a:t>
            </a:r>
            <a:endParaRPr lang="en-US" sz="3950" dirty="0"/>
          </a:p>
        </p:txBody>
      </p:sp>
      <p:sp>
        <p:nvSpPr>
          <p:cNvPr id="11" name="Text 8"/>
          <p:cNvSpPr/>
          <p:nvPr/>
        </p:nvSpPr>
        <p:spPr>
          <a:xfrm>
            <a:off x="9158645" y="5456873"/>
            <a:ext cx="1799511" cy="224790"/>
          </a:xfrm>
          <a:prstGeom prst="rect">
            <a:avLst/>
          </a:prstGeom>
          <a:noFill/>
          <a:ln/>
        </p:spPr>
        <p:txBody>
          <a:bodyPr wrap="none" lIns="0" tIns="0" rIns="0" bIns="0" rtlCol="0" anchor="t"/>
          <a:lstStyle/>
          <a:p>
            <a:pPr algn="ctr" indent="0" marL="0">
              <a:lnSpc>
                <a:spcPts val="1750"/>
              </a:lnSpc>
              <a:buNone/>
            </a:pPr>
            <a:r>
              <a:rPr lang="en-US" sz="1400" dirty="0">
                <a:solidFill>
                  <a:srgbClr val="D9E1FF"/>
                </a:solidFill>
                <a:latin typeface="Kanit" pitchFamily="34" charset="0"/>
                <a:ea typeface="Kanit" pitchFamily="34" charset="-122"/>
                <a:cs typeface="Kanit" pitchFamily="34" charset="-120"/>
              </a:rPr>
              <a:t>Calls Answered</a:t>
            </a:r>
            <a:endParaRPr lang="en-US" sz="1400" dirty="0"/>
          </a:p>
        </p:txBody>
      </p:sp>
      <p:sp>
        <p:nvSpPr>
          <p:cNvPr id="12" name="Text 9"/>
          <p:cNvSpPr/>
          <p:nvPr/>
        </p:nvSpPr>
        <p:spPr>
          <a:xfrm>
            <a:off x="6021705" y="5773341"/>
            <a:ext cx="8073390" cy="244793"/>
          </a:xfrm>
          <a:prstGeom prst="rect">
            <a:avLst/>
          </a:prstGeom>
          <a:noFill/>
          <a:ln/>
        </p:spPr>
        <p:txBody>
          <a:bodyPr wrap="none" lIns="0" tIns="0" rIns="0" bIns="0" rtlCol="0" anchor="t"/>
          <a:lstStyle/>
          <a:p>
            <a:pPr algn="ctr" indent="0" marL="0">
              <a:lnSpc>
                <a:spcPts val="1900"/>
              </a:lnSpc>
              <a:buNone/>
            </a:pPr>
            <a:r>
              <a:rPr lang="en-US" sz="1200" dirty="0">
                <a:solidFill>
                  <a:srgbClr val="D9E1FF"/>
                </a:solidFill>
                <a:latin typeface="Martel Sans Light" pitchFamily="34" charset="0"/>
                <a:ea typeface="Martel Sans Light" pitchFamily="34" charset="-122"/>
                <a:cs typeface="Martel Sans Light" pitchFamily="34" charset="-120"/>
              </a:rPr>
              <a:t>Percentage of calls successfully answered.</a:t>
            </a:r>
            <a:endParaRPr lang="en-US" sz="1200" dirty="0"/>
          </a:p>
        </p:txBody>
      </p:sp>
      <p:sp>
        <p:nvSpPr>
          <p:cNvPr id="13" name="Text 10"/>
          <p:cNvSpPr/>
          <p:nvPr/>
        </p:nvSpPr>
        <p:spPr>
          <a:xfrm>
            <a:off x="6021705" y="6553438"/>
            <a:ext cx="8073390" cy="504706"/>
          </a:xfrm>
          <a:prstGeom prst="rect">
            <a:avLst/>
          </a:prstGeom>
          <a:noFill/>
          <a:ln/>
        </p:spPr>
        <p:txBody>
          <a:bodyPr wrap="none" lIns="0" tIns="0" rIns="0" bIns="0" rtlCol="0" anchor="t"/>
          <a:lstStyle/>
          <a:p>
            <a:pPr algn="ctr" indent="0" marL="0">
              <a:lnSpc>
                <a:spcPts val="3950"/>
              </a:lnSpc>
              <a:buNone/>
            </a:pPr>
            <a:r>
              <a:rPr lang="en-US" sz="3950" dirty="0">
                <a:solidFill>
                  <a:srgbClr val="D9E1FF"/>
                </a:solidFill>
                <a:latin typeface="Kanit" pitchFamily="34" charset="0"/>
                <a:ea typeface="Kanit" pitchFamily="34" charset="-122"/>
                <a:cs typeface="Kanit" pitchFamily="34" charset="-120"/>
              </a:rPr>
              <a:t>72.92%</a:t>
            </a:r>
            <a:endParaRPr lang="en-US" sz="3950" dirty="0"/>
          </a:p>
        </p:txBody>
      </p:sp>
      <p:sp>
        <p:nvSpPr>
          <p:cNvPr id="14" name="Text 11"/>
          <p:cNvSpPr/>
          <p:nvPr/>
        </p:nvSpPr>
        <p:spPr>
          <a:xfrm>
            <a:off x="9158645" y="7249239"/>
            <a:ext cx="1799511" cy="224790"/>
          </a:xfrm>
          <a:prstGeom prst="rect">
            <a:avLst/>
          </a:prstGeom>
          <a:noFill/>
          <a:ln/>
        </p:spPr>
        <p:txBody>
          <a:bodyPr wrap="none" lIns="0" tIns="0" rIns="0" bIns="0" rtlCol="0" anchor="t"/>
          <a:lstStyle/>
          <a:p>
            <a:pPr algn="ctr" indent="0" marL="0">
              <a:lnSpc>
                <a:spcPts val="1750"/>
              </a:lnSpc>
              <a:buNone/>
            </a:pPr>
            <a:r>
              <a:rPr lang="en-US" sz="1400" dirty="0">
                <a:solidFill>
                  <a:srgbClr val="D9E1FF"/>
                </a:solidFill>
                <a:latin typeface="Kanit" pitchFamily="34" charset="0"/>
                <a:ea typeface="Kanit" pitchFamily="34" charset="-122"/>
                <a:cs typeface="Kanit" pitchFamily="34" charset="-120"/>
              </a:rPr>
              <a:t>Calls Resolved</a:t>
            </a:r>
            <a:endParaRPr lang="en-US" sz="1400" dirty="0"/>
          </a:p>
        </p:txBody>
      </p:sp>
      <p:sp>
        <p:nvSpPr>
          <p:cNvPr id="15" name="Text 12"/>
          <p:cNvSpPr/>
          <p:nvPr/>
        </p:nvSpPr>
        <p:spPr>
          <a:xfrm>
            <a:off x="6021705" y="7565708"/>
            <a:ext cx="8073390" cy="244793"/>
          </a:xfrm>
          <a:prstGeom prst="rect">
            <a:avLst/>
          </a:prstGeom>
          <a:noFill/>
          <a:ln/>
        </p:spPr>
        <p:txBody>
          <a:bodyPr wrap="none" lIns="0" tIns="0" rIns="0" bIns="0" rtlCol="0" anchor="t"/>
          <a:lstStyle/>
          <a:p>
            <a:pPr algn="ctr" indent="0" marL="0">
              <a:lnSpc>
                <a:spcPts val="1900"/>
              </a:lnSpc>
              <a:buNone/>
            </a:pPr>
            <a:r>
              <a:rPr lang="en-US" sz="1200" dirty="0">
                <a:solidFill>
                  <a:srgbClr val="D9E1FF"/>
                </a:solidFill>
                <a:latin typeface="Martel Sans Light" pitchFamily="34" charset="0"/>
                <a:ea typeface="Martel Sans Light" pitchFamily="34" charset="-122"/>
                <a:cs typeface="Martel Sans Light" pitchFamily="34" charset="-120"/>
              </a:rPr>
              <a:t>Percentage of answered calls successfully resolved.</a:t>
            </a:r>
            <a:endParaRPr lang="en-US" sz="1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491f6fd2d44d4aaf"/>
          <a:stretch>
            <a:fillRect/>
          </a:stretch>
        </p:blipFill>
        <p:spPr>
          <a:xfrm>
            <a:off x="0" y="0"/>
            <a:ext cx="14630400" cy="2992160"/>
          </a:xfrm>
          <a:prstGeom prst="rect">
            <a:avLst/>
          </a:prstGeom>
        </p:spPr>
      </p:pic>
      <p:sp>
        <p:nvSpPr>
          <p:cNvPr id="3" name="Text 0"/>
          <p:cNvSpPr/>
          <p:nvPr/>
        </p:nvSpPr>
        <p:spPr>
          <a:xfrm>
            <a:off x="837724" y="4017764"/>
            <a:ext cx="5751076" cy="704017"/>
          </a:xfrm>
          <a:prstGeom prst="rect">
            <a:avLst/>
          </a:prstGeom>
          <a:noFill/>
          <a:ln/>
        </p:spPr>
        <p:txBody>
          <a:bodyPr wrap="none" lIns="0" tIns="0" rIns="0" bIns="0" rtlCol="0" anchor="t"/>
          <a:lstStyle/>
          <a:p>
            <a:pPr indent="0" marL="0">
              <a:lnSpc>
                <a:spcPts val="5500"/>
              </a:lnSpc>
              <a:buNone/>
            </a:pPr>
            <a:r>
              <a:rPr lang="en-US" sz="4400" dirty="0">
                <a:solidFill>
                  <a:srgbClr val="FFFFFF"/>
                </a:solidFill>
                <a:latin typeface="Kanit" pitchFamily="34" charset="0"/>
                <a:ea typeface="Kanit" pitchFamily="34" charset="-122"/>
                <a:cs typeface="Kanit" pitchFamily="34" charset="-120"/>
              </a:rPr>
              <a:t>Turnover Rate Analysis</a:t>
            </a:r>
            <a:endParaRPr lang="en-US" sz="4400" dirty="0"/>
          </a:p>
        </p:txBody>
      </p:sp>
      <p:sp>
        <p:nvSpPr>
          <p:cNvPr id="4" name="Shape 1"/>
          <p:cNvSpPr/>
          <p:nvPr/>
        </p:nvSpPr>
        <p:spPr>
          <a:xfrm>
            <a:off x="837724" y="5080754"/>
            <a:ext cx="6357818" cy="2123242"/>
          </a:xfrm>
          <a:prstGeom prst="roundRect">
            <a:avLst>
              <a:gd name="adj" fmla="val 1691"/>
            </a:avLst>
          </a:prstGeom>
          <a:solidFill>
            <a:srgbClr val="2F2B54"/>
          </a:solidFill>
          <a:ln/>
        </p:spPr>
      </p:sp>
      <p:sp>
        <p:nvSpPr>
          <p:cNvPr id="5" name="Text 2"/>
          <p:cNvSpPr/>
          <p:nvPr/>
        </p:nvSpPr>
        <p:spPr>
          <a:xfrm>
            <a:off x="1077039" y="5320070"/>
            <a:ext cx="2816185" cy="351949"/>
          </a:xfrm>
          <a:prstGeom prst="rect">
            <a:avLst/>
          </a:prstGeom>
          <a:noFill/>
          <a:ln/>
        </p:spPr>
        <p:txBody>
          <a:bodyPr wrap="none" lIns="0" tIns="0" rIns="0" bIns="0" rtlCol="0" anchor="t"/>
          <a:lstStyle/>
          <a:p>
            <a:pPr indent="0" marL="0">
              <a:lnSpc>
                <a:spcPts val="2750"/>
              </a:lnSpc>
              <a:buNone/>
            </a:pPr>
            <a:r>
              <a:rPr lang="en-US" sz="2200" dirty="0">
                <a:solidFill>
                  <a:srgbClr val="D9E1FF"/>
                </a:solidFill>
                <a:latin typeface="Kanit" pitchFamily="34" charset="0"/>
                <a:ea typeface="Kanit" pitchFamily="34" charset="-122"/>
                <a:cs typeface="Kanit" pitchFamily="34" charset="-120"/>
              </a:rPr>
              <a:t>Overall Turnover</a:t>
            </a:r>
            <a:endParaRPr lang="en-US" sz="2200" dirty="0"/>
          </a:p>
        </p:txBody>
      </p:sp>
      <p:sp>
        <p:nvSpPr>
          <p:cNvPr id="6" name="Text 3"/>
          <p:cNvSpPr/>
          <p:nvPr/>
        </p:nvSpPr>
        <p:spPr>
          <a:xfrm>
            <a:off x="1077039" y="5815608"/>
            <a:ext cx="5879187" cy="766048"/>
          </a:xfrm>
          <a:prstGeom prst="rect">
            <a:avLst/>
          </a:prstGeom>
          <a:noFill/>
          <a:ln/>
        </p:spPr>
        <p:txBody>
          <a:bodyPr wrap="square" lIns="0" tIns="0" rIns="0" bIns="0" rtlCol="0" anchor="t"/>
          <a:lstStyle/>
          <a:p>
            <a:pPr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The overall turnover rate is 10.1%. Monitor to identify the cause.</a:t>
            </a:r>
            <a:endParaRPr lang="en-US" sz="1850" dirty="0"/>
          </a:p>
        </p:txBody>
      </p:sp>
      <p:sp>
        <p:nvSpPr>
          <p:cNvPr id="7" name="Shape 4"/>
          <p:cNvSpPr/>
          <p:nvPr/>
        </p:nvSpPr>
        <p:spPr>
          <a:xfrm>
            <a:off x="7434858" y="5080754"/>
            <a:ext cx="6357818" cy="2123242"/>
          </a:xfrm>
          <a:prstGeom prst="roundRect">
            <a:avLst>
              <a:gd name="adj" fmla="val 1691"/>
            </a:avLst>
          </a:prstGeom>
          <a:solidFill>
            <a:srgbClr val="2F2B54"/>
          </a:solidFill>
          <a:ln/>
        </p:spPr>
      </p:sp>
      <p:sp>
        <p:nvSpPr>
          <p:cNvPr id="8" name="Text 5"/>
          <p:cNvSpPr/>
          <p:nvPr/>
        </p:nvSpPr>
        <p:spPr>
          <a:xfrm>
            <a:off x="7674173" y="5320070"/>
            <a:ext cx="2816185" cy="351949"/>
          </a:xfrm>
          <a:prstGeom prst="rect">
            <a:avLst/>
          </a:prstGeom>
          <a:noFill/>
          <a:ln/>
        </p:spPr>
        <p:txBody>
          <a:bodyPr wrap="none" lIns="0" tIns="0" rIns="0" bIns="0" rtlCol="0" anchor="t"/>
          <a:lstStyle/>
          <a:p>
            <a:pPr indent="0" marL="0">
              <a:lnSpc>
                <a:spcPts val="2750"/>
              </a:lnSpc>
              <a:buNone/>
            </a:pPr>
            <a:r>
              <a:rPr lang="en-US" sz="2200" dirty="0">
                <a:solidFill>
                  <a:srgbClr val="D9E1FF"/>
                </a:solidFill>
                <a:latin typeface="Kanit" pitchFamily="34" charset="0"/>
                <a:ea typeface="Kanit" pitchFamily="34" charset="-122"/>
                <a:cs typeface="Kanit" pitchFamily="34" charset="-120"/>
              </a:rPr>
              <a:t>Gender-wise Trends</a:t>
            </a:r>
            <a:endParaRPr lang="en-US" sz="2200" dirty="0"/>
          </a:p>
        </p:txBody>
      </p:sp>
      <p:sp>
        <p:nvSpPr>
          <p:cNvPr id="9" name="Text 6"/>
          <p:cNvSpPr/>
          <p:nvPr/>
        </p:nvSpPr>
        <p:spPr>
          <a:xfrm>
            <a:off x="7674173" y="5815608"/>
            <a:ext cx="5879187" cy="1149072"/>
          </a:xfrm>
          <a:prstGeom prst="rect">
            <a:avLst/>
          </a:prstGeom>
          <a:noFill/>
          <a:ln/>
        </p:spPr>
        <p:txBody>
          <a:bodyPr wrap="square" lIns="0" tIns="0" rIns="0" bIns="0" rtlCol="0" anchor="t"/>
          <a:lstStyle/>
          <a:p>
            <a:pPr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Performance vs. turnover trends differ by gender. This suggests unique factors at play. More research needed.</a:t>
            </a:r>
            <a:endParaRPr lang="en-US" sz="18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31619f64472d46d2"/>
          <a:stretch>
            <a:fillRect/>
          </a:stretch>
        </p:blipFill>
        <p:spPr>
          <a:xfrm>
            <a:off x="9144000" y="0"/>
            <a:ext cx="5486400" cy="8229600"/>
          </a:xfrm>
          <a:prstGeom prst="rect">
            <a:avLst/>
          </a:prstGeom>
        </p:spPr>
      </p:pic>
      <p:sp>
        <p:nvSpPr>
          <p:cNvPr id="3" name="Text 0"/>
          <p:cNvSpPr/>
          <p:nvPr/>
        </p:nvSpPr>
        <p:spPr>
          <a:xfrm>
            <a:off x="837724" y="1798558"/>
            <a:ext cx="7468553" cy="1408033"/>
          </a:xfrm>
          <a:prstGeom prst="rect">
            <a:avLst/>
          </a:prstGeom>
          <a:noFill/>
          <a:ln/>
        </p:spPr>
        <p:txBody>
          <a:bodyPr wrap="square" lIns="0" tIns="0" rIns="0" bIns="0" rtlCol="0" anchor="t"/>
          <a:lstStyle/>
          <a:p>
            <a:pPr indent="0" marL="0">
              <a:lnSpc>
                <a:spcPts val="5500"/>
              </a:lnSpc>
              <a:buNone/>
            </a:pPr>
            <a:r>
              <a:rPr lang="en-US" sz="4400" dirty="0">
                <a:solidFill>
                  <a:srgbClr val="FFFFFF"/>
                </a:solidFill>
                <a:latin typeface="Kanit" pitchFamily="34" charset="0"/>
                <a:ea typeface="Kanit" pitchFamily="34" charset="-122"/>
                <a:cs typeface="Kanit" pitchFamily="34" charset="-120"/>
              </a:rPr>
              <a:t>Performance Rating Comparison</a:t>
            </a:r>
            <a:endParaRPr lang="en-US" sz="4400" dirty="0"/>
          </a:p>
        </p:txBody>
      </p:sp>
      <p:pic>
        <p:nvPicPr>
          <p:cNvPr id="4" name="Image 1" descr="preencoded.png">    </p:cNvPr>
          <p:cNvPicPr>
            <a:picLocks noChangeAspect="1"/>
          </p:cNvPicPr>
          <p:nvPr/>
        </p:nvPicPr>
        <p:blipFill>
          <a:blip r:embed="Rb1a3dafbcfb44dc2"/>
          <a:stretch>
            <a:fillRect/>
          </a:stretch>
        </p:blipFill>
        <p:spPr>
          <a:xfrm>
            <a:off x="837724" y="3565565"/>
            <a:ext cx="598408" cy="598408"/>
          </a:xfrm>
          <a:prstGeom prst="rect">
            <a:avLst/>
          </a:prstGeom>
        </p:spPr>
      </p:pic>
      <p:sp>
        <p:nvSpPr>
          <p:cNvPr id="5" name="Text 1"/>
          <p:cNvSpPr/>
          <p:nvPr/>
        </p:nvSpPr>
        <p:spPr>
          <a:xfrm>
            <a:off x="837724" y="4403288"/>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D9E1FF"/>
                </a:solidFill>
                <a:latin typeface="Kanit" pitchFamily="34" charset="0"/>
                <a:ea typeface="Kanit" pitchFamily="34" charset="-122"/>
                <a:cs typeface="Kanit" pitchFamily="34" charset="-120"/>
              </a:rPr>
              <a:t>Men's Average</a:t>
            </a:r>
            <a:endParaRPr lang="en-US" sz="2200" dirty="0"/>
          </a:p>
        </p:txBody>
      </p:sp>
      <p:sp>
        <p:nvSpPr>
          <p:cNvPr id="6" name="Text 2"/>
          <p:cNvSpPr/>
          <p:nvPr/>
        </p:nvSpPr>
        <p:spPr>
          <a:xfrm>
            <a:off x="837724" y="4898827"/>
            <a:ext cx="3554730" cy="1149072"/>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Average rating for men: 2.41. Stable and consistent performance.</a:t>
            </a:r>
            <a:endParaRPr lang="en-US" sz="1850" dirty="0"/>
          </a:p>
        </p:txBody>
      </p:sp>
      <p:pic>
        <p:nvPicPr>
          <p:cNvPr id="7" name="Image 2" descr="preencoded.png">    </p:cNvPr>
          <p:cNvPicPr>
            <a:picLocks noChangeAspect="1"/>
          </p:cNvPicPr>
          <p:nvPr/>
        </p:nvPicPr>
        <p:blipFill>
          <a:blip r:embed="Reb01fc778b1941d9"/>
          <a:stretch>
            <a:fillRect/>
          </a:stretch>
        </p:blipFill>
        <p:spPr>
          <a:xfrm>
            <a:off x="4751427" y="3565565"/>
            <a:ext cx="598408" cy="598408"/>
          </a:xfrm>
          <a:prstGeom prst="rect">
            <a:avLst/>
          </a:prstGeom>
        </p:spPr>
      </p:pic>
      <p:sp>
        <p:nvSpPr>
          <p:cNvPr id="8" name="Text 3"/>
          <p:cNvSpPr/>
          <p:nvPr/>
        </p:nvSpPr>
        <p:spPr>
          <a:xfrm>
            <a:off x="4751427" y="4403288"/>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D9E1FF"/>
                </a:solidFill>
                <a:latin typeface="Kanit" pitchFamily="34" charset="0"/>
                <a:ea typeface="Kanit" pitchFamily="34" charset="-122"/>
                <a:cs typeface="Kanit" pitchFamily="34" charset="-120"/>
              </a:rPr>
              <a:t>Women's Average</a:t>
            </a:r>
            <a:endParaRPr lang="en-US" sz="2200" dirty="0"/>
          </a:p>
        </p:txBody>
      </p:sp>
      <p:sp>
        <p:nvSpPr>
          <p:cNvPr id="9" name="Text 4"/>
          <p:cNvSpPr/>
          <p:nvPr/>
        </p:nvSpPr>
        <p:spPr>
          <a:xfrm>
            <a:off x="4751427" y="4898827"/>
            <a:ext cx="3554849" cy="1532096"/>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Average rating for women: 2.42. Nearly identical to men. Performance is consistent between genders.</a:t>
            </a:r>
            <a:endParaRPr lang="en-US" sz="18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1256348"/>
            <a:ext cx="8256032" cy="704017"/>
          </a:xfrm>
          <a:prstGeom prst="rect">
            <a:avLst/>
          </a:prstGeom>
          <a:noFill/>
          <a:ln/>
        </p:spPr>
        <p:txBody>
          <a:bodyPr wrap="none" lIns="0" tIns="0" rIns="0" bIns="0" rtlCol="0" anchor="t"/>
          <a:lstStyle/>
          <a:p>
            <a:pPr indent="0" marL="0">
              <a:lnSpc>
                <a:spcPts val="5500"/>
              </a:lnSpc>
              <a:buNone/>
            </a:pPr>
            <a:r>
              <a:rPr lang="en-US" sz="4400" dirty="0">
                <a:solidFill>
                  <a:srgbClr val="FFFFFF"/>
                </a:solidFill>
                <a:latin typeface="Kanit" pitchFamily="34" charset="0"/>
                <a:ea typeface="Kanit" pitchFamily="34" charset="-122"/>
                <a:cs typeface="Kanit" pitchFamily="34" charset="-120"/>
              </a:rPr>
              <a:t>Executive Gender Balance: A Gap</a:t>
            </a:r>
            <a:endParaRPr lang="en-US" sz="4400" dirty="0"/>
          </a:p>
        </p:txBody>
      </p:sp>
      <p:sp>
        <p:nvSpPr>
          <p:cNvPr id="3" name="Text 1"/>
          <p:cNvSpPr/>
          <p:nvPr/>
        </p:nvSpPr>
        <p:spPr>
          <a:xfrm>
            <a:off x="1753195" y="4075390"/>
            <a:ext cx="2816185" cy="351949"/>
          </a:xfrm>
          <a:prstGeom prst="rect">
            <a:avLst/>
          </a:prstGeom>
          <a:noFill/>
          <a:ln/>
        </p:spPr>
        <p:txBody>
          <a:bodyPr wrap="none" lIns="0" tIns="0" rIns="0" bIns="0" rtlCol="0" anchor="t"/>
          <a:lstStyle/>
          <a:p>
            <a:pPr algn="r" indent="0" marL="0">
              <a:lnSpc>
                <a:spcPts val="2750"/>
              </a:lnSpc>
              <a:buNone/>
            </a:pPr>
            <a:r>
              <a:rPr lang="en-US" sz="2200" dirty="0">
                <a:solidFill>
                  <a:srgbClr val="D9E1FF"/>
                </a:solidFill>
                <a:latin typeface="Kanit" pitchFamily="34" charset="0"/>
                <a:ea typeface="Kanit" pitchFamily="34" charset="-122"/>
                <a:cs typeface="Kanit" pitchFamily="34" charset="-120"/>
              </a:rPr>
              <a:t>FY20 Imbalance</a:t>
            </a:r>
            <a:endParaRPr lang="en-US" sz="2200" dirty="0"/>
          </a:p>
        </p:txBody>
      </p:sp>
      <p:sp>
        <p:nvSpPr>
          <p:cNvPr id="4" name="Text 2"/>
          <p:cNvSpPr/>
          <p:nvPr/>
        </p:nvSpPr>
        <p:spPr>
          <a:xfrm>
            <a:off x="837724" y="4570928"/>
            <a:ext cx="3731657" cy="766048"/>
          </a:xfrm>
          <a:prstGeom prst="rect">
            <a:avLst/>
          </a:prstGeom>
          <a:noFill/>
          <a:ln/>
        </p:spPr>
        <p:txBody>
          <a:bodyPr wrap="square" lIns="0" tIns="0" rIns="0" bIns="0" rtlCol="0" anchor="t"/>
          <a:lstStyle/>
          <a:p>
            <a:pPr algn="r"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12.5% female executives in FY20. Male dominance at the top.</a:t>
            </a:r>
            <a:endParaRPr lang="en-US" sz="1850" dirty="0"/>
          </a:p>
        </p:txBody>
      </p:sp>
      <p:pic>
        <p:nvPicPr>
          <p:cNvPr id="5" name="Image 0" descr="preencoded.png">    </p:cNvPr>
          <p:cNvPicPr>
            <a:picLocks noChangeAspect="1"/>
          </p:cNvPicPr>
          <p:nvPr/>
        </p:nvPicPr>
        <p:blipFill>
          <a:blip r:embed="R081967f4a3cd4912"/>
          <a:stretch>
            <a:fillRect/>
          </a:stretch>
        </p:blipFill>
        <p:spPr>
          <a:xfrm>
            <a:off x="5048131" y="2439114"/>
            <a:ext cx="4534138" cy="4534138"/>
          </a:xfrm>
          <a:prstGeom prst="rect">
            <a:avLst/>
          </a:prstGeom>
        </p:spPr>
      </p:pic>
      <p:sp>
        <p:nvSpPr>
          <p:cNvPr id="6" name="Text 3"/>
          <p:cNvSpPr/>
          <p:nvPr/>
        </p:nvSpPr>
        <p:spPr>
          <a:xfrm>
            <a:off x="5704046" y="4193977"/>
            <a:ext cx="95488" cy="478631"/>
          </a:xfrm>
          <a:prstGeom prst="rect">
            <a:avLst/>
          </a:prstGeom>
          <a:noFill/>
          <a:ln/>
        </p:spPr>
        <p:txBody>
          <a:bodyPr wrap="none" lIns="0" tIns="0" rIns="0" bIns="0" rtlCol="0" anchor="t"/>
          <a:lstStyle/>
          <a:p>
            <a:pPr indent="0" marL="0">
              <a:lnSpc>
                <a:spcPts val="3750"/>
              </a:lnSpc>
              <a:buNone/>
            </a:pPr>
            <a:r>
              <a:rPr lang="en-US" sz="2350" dirty="0">
                <a:solidFill>
                  <a:srgbClr val="D9E1FF"/>
                </a:solidFill>
                <a:latin typeface="Kanit" pitchFamily="34" charset="0"/>
                <a:ea typeface="Kanit" pitchFamily="34" charset="-122"/>
                <a:cs typeface="Kanit" pitchFamily="34" charset="-120"/>
              </a:rPr>
              <a:t>1</a:t>
            </a:r>
            <a:endParaRPr lang="en-US" sz="2350" dirty="0"/>
          </a:p>
        </p:txBody>
      </p:sp>
      <p:sp>
        <p:nvSpPr>
          <p:cNvPr id="7" name="Text 4"/>
          <p:cNvSpPr/>
          <p:nvPr/>
        </p:nvSpPr>
        <p:spPr>
          <a:xfrm>
            <a:off x="10061019" y="3883819"/>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D9E1FF"/>
                </a:solidFill>
                <a:latin typeface="Kanit" pitchFamily="34" charset="0"/>
                <a:ea typeface="Kanit" pitchFamily="34" charset="-122"/>
                <a:cs typeface="Kanit" pitchFamily="34" charset="-120"/>
              </a:rPr>
              <a:t>FY21 Improvement</a:t>
            </a:r>
            <a:endParaRPr lang="en-US" sz="2200" dirty="0"/>
          </a:p>
        </p:txBody>
      </p:sp>
      <p:sp>
        <p:nvSpPr>
          <p:cNvPr id="8" name="Text 5"/>
          <p:cNvSpPr/>
          <p:nvPr/>
        </p:nvSpPr>
        <p:spPr>
          <a:xfrm>
            <a:off x="10061019" y="4379357"/>
            <a:ext cx="3731657" cy="1149072"/>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15.8% female executives in FY21. Slight improvement, still not balanced.</a:t>
            </a:r>
            <a:endParaRPr lang="en-US" sz="1850" dirty="0"/>
          </a:p>
        </p:txBody>
      </p:sp>
      <p:pic>
        <p:nvPicPr>
          <p:cNvPr id="9" name="Image 1" descr="preencoded.png">    </p:cNvPr>
          <p:cNvPicPr>
            <a:picLocks noChangeAspect="1"/>
          </p:cNvPicPr>
          <p:nvPr/>
        </p:nvPicPr>
        <p:blipFill>
          <a:blip r:embed="R2621f784e02f4d28"/>
          <a:stretch>
            <a:fillRect/>
          </a:stretch>
        </p:blipFill>
        <p:spPr>
          <a:xfrm>
            <a:off x="5048131" y="2439114"/>
            <a:ext cx="4534138" cy="4534138"/>
          </a:xfrm>
          <a:prstGeom prst="rect">
            <a:avLst/>
          </a:prstGeom>
        </p:spPr>
      </p:pic>
      <p:sp>
        <p:nvSpPr>
          <p:cNvPr id="10" name="Text 6"/>
          <p:cNvSpPr/>
          <p:nvPr/>
        </p:nvSpPr>
        <p:spPr>
          <a:xfrm>
            <a:off x="8802291" y="4739640"/>
            <a:ext cx="152281" cy="478631"/>
          </a:xfrm>
          <a:prstGeom prst="rect">
            <a:avLst/>
          </a:prstGeom>
          <a:noFill/>
          <a:ln/>
        </p:spPr>
        <p:txBody>
          <a:bodyPr wrap="none" lIns="0" tIns="0" rIns="0" bIns="0" rtlCol="0" anchor="t"/>
          <a:lstStyle/>
          <a:p>
            <a:pPr indent="0" marL="0">
              <a:lnSpc>
                <a:spcPts val="3750"/>
              </a:lnSpc>
              <a:buNone/>
            </a:pPr>
            <a:r>
              <a:rPr lang="en-US" sz="2350" dirty="0">
                <a:solidFill>
                  <a:srgbClr val="D9E1FF"/>
                </a:solidFill>
                <a:latin typeface="Kanit" pitchFamily="34" charset="0"/>
                <a:ea typeface="Kanit" pitchFamily="34" charset="-122"/>
                <a:cs typeface="Kanit" pitchFamily="34" charset="-120"/>
              </a:rPr>
              <a:t>2</a:t>
            </a:r>
            <a:endParaRPr lang="en-US" sz="23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6e88b556a2604a77"/>
          <a:stretch>
            <a:fillRect/>
          </a:stretch>
        </p:blipFill>
        <p:spPr>
          <a:xfrm>
            <a:off x="0" y="0"/>
            <a:ext cx="5486400" cy="8229600"/>
          </a:xfrm>
          <a:prstGeom prst="rect">
            <a:avLst/>
          </a:prstGeom>
        </p:spPr>
      </p:pic>
      <p:sp>
        <p:nvSpPr>
          <p:cNvPr id="3" name="Text 0"/>
          <p:cNvSpPr/>
          <p:nvPr/>
        </p:nvSpPr>
        <p:spPr>
          <a:xfrm>
            <a:off x="6324124" y="1491020"/>
            <a:ext cx="7468553" cy="1408033"/>
          </a:xfrm>
          <a:prstGeom prst="rect">
            <a:avLst/>
          </a:prstGeom>
          <a:noFill/>
          <a:ln/>
        </p:spPr>
        <p:txBody>
          <a:bodyPr wrap="square" lIns="0" tIns="0" rIns="0" bIns="0" rtlCol="0" anchor="t"/>
          <a:lstStyle/>
          <a:p>
            <a:pPr indent="0" marL="0">
              <a:lnSpc>
                <a:spcPts val="5500"/>
              </a:lnSpc>
              <a:buNone/>
            </a:pPr>
            <a:r>
              <a:rPr lang="en-US" sz="4400" dirty="0">
                <a:solidFill>
                  <a:srgbClr val="FFFFFF"/>
                </a:solidFill>
                <a:latin typeface="Kanit" pitchFamily="34" charset="0"/>
                <a:ea typeface="Kanit" pitchFamily="34" charset="-122"/>
                <a:cs typeface="Kanit" pitchFamily="34" charset="-120"/>
              </a:rPr>
              <a:t>Age Group Distribution: Workforce Analysis</a:t>
            </a:r>
            <a:endParaRPr lang="en-US" sz="4400" dirty="0"/>
          </a:p>
        </p:txBody>
      </p:sp>
      <p:pic>
        <p:nvPicPr>
          <p:cNvPr id="4" name="Image 1" descr="preencoded.png">    </p:cNvPr>
          <p:cNvPicPr>
            <a:picLocks noChangeAspect="1"/>
          </p:cNvPicPr>
          <p:nvPr/>
        </p:nvPicPr>
        <p:blipFill>
          <a:blip r:embed="R2771facfe3014587"/>
          <a:stretch>
            <a:fillRect/>
          </a:stretch>
        </p:blipFill>
        <p:spPr>
          <a:xfrm>
            <a:off x="6324124" y="3258026"/>
            <a:ext cx="1196816" cy="1740218"/>
          </a:xfrm>
          <a:prstGeom prst="rect">
            <a:avLst/>
          </a:prstGeom>
        </p:spPr>
      </p:pic>
      <p:sp>
        <p:nvSpPr>
          <p:cNvPr id="5" name="Text 1"/>
          <p:cNvSpPr/>
          <p:nvPr/>
        </p:nvSpPr>
        <p:spPr>
          <a:xfrm>
            <a:off x="7879913" y="3497342"/>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D9E1FF"/>
                </a:solidFill>
                <a:latin typeface="Kanit" pitchFamily="34" charset="0"/>
                <a:ea typeface="Kanit" pitchFamily="34" charset="-122"/>
                <a:cs typeface="Kanit" pitchFamily="34" charset="-120"/>
              </a:rPr>
              <a:t>Dominant Group</a:t>
            </a:r>
            <a:endParaRPr lang="en-US" sz="2200" dirty="0"/>
          </a:p>
        </p:txBody>
      </p:sp>
      <p:sp>
        <p:nvSpPr>
          <p:cNvPr id="6" name="Text 2"/>
          <p:cNvSpPr/>
          <p:nvPr/>
        </p:nvSpPr>
        <p:spPr>
          <a:xfrm>
            <a:off x="7879913" y="3992880"/>
            <a:ext cx="5912763" cy="766048"/>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223 employees are in the 20-29 age group. Younger workforce representation.</a:t>
            </a:r>
            <a:endParaRPr lang="en-US" sz="1850" dirty="0"/>
          </a:p>
        </p:txBody>
      </p:sp>
      <p:pic>
        <p:nvPicPr>
          <p:cNvPr id="7" name="Image 2" descr="preencoded.png">    </p:cNvPr>
          <p:cNvPicPr>
            <a:picLocks noChangeAspect="1"/>
          </p:cNvPicPr>
          <p:nvPr/>
        </p:nvPicPr>
        <p:blipFill>
          <a:blip r:embed="Rab8d036607014cf1"/>
          <a:stretch>
            <a:fillRect/>
          </a:stretch>
        </p:blipFill>
        <p:spPr>
          <a:xfrm>
            <a:off x="6324124" y="4998244"/>
            <a:ext cx="1196816" cy="1740218"/>
          </a:xfrm>
          <a:prstGeom prst="rect">
            <a:avLst/>
          </a:prstGeom>
        </p:spPr>
      </p:pic>
      <p:sp>
        <p:nvSpPr>
          <p:cNvPr id="8" name="Text 3"/>
          <p:cNvSpPr/>
          <p:nvPr/>
        </p:nvSpPr>
        <p:spPr>
          <a:xfrm>
            <a:off x="7879913" y="5237559"/>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D9E1FF"/>
                </a:solidFill>
                <a:latin typeface="Kanit" pitchFamily="34" charset="0"/>
                <a:ea typeface="Kanit" pitchFamily="34" charset="-122"/>
                <a:cs typeface="Kanit" pitchFamily="34" charset="-120"/>
              </a:rPr>
              <a:t>Age vs. Level</a:t>
            </a:r>
            <a:endParaRPr lang="en-US" sz="2200" dirty="0"/>
          </a:p>
        </p:txBody>
      </p:sp>
      <p:sp>
        <p:nvSpPr>
          <p:cNvPr id="9" name="Text 4"/>
          <p:cNvSpPr/>
          <p:nvPr/>
        </p:nvSpPr>
        <p:spPr>
          <a:xfrm>
            <a:off x="7879913" y="5733098"/>
            <a:ext cx="5912763" cy="766048"/>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Age distribution varies across job levels. Insight into career progression.</a:t>
            </a:r>
            <a:endParaRPr lang="en-US" sz="18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b37ca17a67e4474e"/>
          <a:stretch>
            <a:fillRect/>
          </a:stretch>
        </p:blipFill>
        <p:spPr>
          <a:xfrm>
            <a:off x="0" y="0"/>
            <a:ext cx="5486400" cy="8229600"/>
          </a:xfrm>
          <a:prstGeom prst="rect">
            <a:avLst/>
          </a:prstGeom>
        </p:spPr>
      </p:pic>
      <p:sp>
        <p:nvSpPr>
          <p:cNvPr id="3" name="Text 0"/>
          <p:cNvSpPr/>
          <p:nvPr/>
        </p:nvSpPr>
        <p:spPr>
          <a:xfrm>
            <a:off x="6324124" y="1932861"/>
            <a:ext cx="7044690" cy="704017"/>
          </a:xfrm>
          <a:prstGeom prst="rect">
            <a:avLst/>
          </a:prstGeom>
          <a:noFill/>
          <a:ln/>
        </p:spPr>
        <p:txBody>
          <a:bodyPr wrap="none" lIns="0" tIns="0" rIns="0" bIns="0" rtlCol="0" anchor="t"/>
          <a:lstStyle/>
          <a:p>
            <a:pPr indent="0" marL="0">
              <a:lnSpc>
                <a:spcPts val="5500"/>
              </a:lnSpc>
              <a:buNone/>
            </a:pPr>
            <a:r>
              <a:rPr lang="en-US" sz="4400" dirty="0">
                <a:solidFill>
                  <a:srgbClr val="FFFFFF"/>
                </a:solidFill>
                <a:latin typeface="Kanit" pitchFamily="34" charset="0"/>
                <a:ea typeface="Kanit" pitchFamily="34" charset="-122"/>
                <a:cs typeface="Kanit" pitchFamily="34" charset="-120"/>
              </a:rPr>
              <a:t>Key Takeaways &amp; Next Steps</a:t>
            </a:r>
            <a:endParaRPr lang="en-US" sz="4400" dirty="0"/>
          </a:p>
        </p:txBody>
      </p:sp>
      <p:sp>
        <p:nvSpPr>
          <p:cNvPr id="4" name="Shape 1"/>
          <p:cNvSpPr/>
          <p:nvPr/>
        </p:nvSpPr>
        <p:spPr>
          <a:xfrm>
            <a:off x="6324124" y="3265051"/>
            <a:ext cx="538520" cy="538520"/>
          </a:xfrm>
          <a:prstGeom prst="roundRect">
            <a:avLst>
              <a:gd name="adj" fmla="val 6668"/>
            </a:avLst>
          </a:prstGeom>
          <a:solidFill>
            <a:srgbClr val="2F2B54"/>
          </a:solidFill>
          <a:ln/>
        </p:spPr>
      </p:sp>
      <p:sp>
        <p:nvSpPr>
          <p:cNvPr id="5" name="Text 2"/>
          <p:cNvSpPr/>
          <p:nvPr/>
        </p:nvSpPr>
        <p:spPr>
          <a:xfrm>
            <a:off x="6539389" y="3365302"/>
            <a:ext cx="107871" cy="337899"/>
          </a:xfrm>
          <a:prstGeom prst="rect">
            <a:avLst/>
          </a:prstGeom>
          <a:noFill/>
          <a:ln/>
        </p:spPr>
        <p:txBody>
          <a:bodyPr wrap="none" lIns="0" tIns="0" rIns="0" bIns="0" rtlCol="0" anchor="t"/>
          <a:lstStyle/>
          <a:p>
            <a:pPr algn="ctr" indent="0" marL="0">
              <a:lnSpc>
                <a:spcPts val="2650"/>
              </a:lnSpc>
              <a:buNone/>
            </a:pPr>
            <a:r>
              <a:rPr lang="en-US" sz="2650" dirty="0">
                <a:solidFill>
                  <a:srgbClr val="D9E1FF"/>
                </a:solidFill>
                <a:latin typeface="Kanit" pitchFamily="34" charset="0"/>
                <a:ea typeface="Kanit" pitchFamily="34" charset="-122"/>
                <a:cs typeface="Kanit" pitchFamily="34" charset="-120"/>
              </a:rPr>
              <a:t>1</a:t>
            </a:r>
            <a:endParaRPr lang="en-US" sz="2650" dirty="0"/>
          </a:p>
        </p:txBody>
      </p:sp>
      <p:sp>
        <p:nvSpPr>
          <p:cNvPr id="6" name="Text 3"/>
          <p:cNvSpPr/>
          <p:nvPr/>
        </p:nvSpPr>
        <p:spPr>
          <a:xfrm>
            <a:off x="7101959" y="3265051"/>
            <a:ext cx="2816185" cy="351949"/>
          </a:xfrm>
          <a:prstGeom prst="rect">
            <a:avLst/>
          </a:prstGeom>
          <a:noFill/>
          <a:ln/>
        </p:spPr>
        <p:txBody>
          <a:bodyPr wrap="none" lIns="0" tIns="0" rIns="0" bIns="0" rtlCol="0" anchor="t"/>
          <a:lstStyle/>
          <a:p>
            <a:pPr indent="0" marL="0">
              <a:lnSpc>
                <a:spcPts val="2750"/>
              </a:lnSpc>
              <a:buNone/>
            </a:pPr>
            <a:r>
              <a:rPr lang="en-US" sz="2200" dirty="0">
                <a:solidFill>
                  <a:srgbClr val="D9E1FF"/>
                </a:solidFill>
                <a:latin typeface="Kanit" pitchFamily="34" charset="0"/>
                <a:ea typeface="Kanit" pitchFamily="34" charset="-122"/>
                <a:cs typeface="Kanit" pitchFamily="34" charset="-120"/>
              </a:rPr>
              <a:t>Address Imbalance</a:t>
            </a:r>
            <a:endParaRPr lang="en-US" sz="2200" dirty="0"/>
          </a:p>
        </p:txBody>
      </p:sp>
      <p:sp>
        <p:nvSpPr>
          <p:cNvPr id="7" name="Text 4"/>
          <p:cNvSpPr/>
          <p:nvPr/>
        </p:nvSpPr>
        <p:spPr>
          <a:xfrm>
            <a:off x="7101959" y="3760589"/>
            <a:ext cx="2836783" cy="1149072"/>
          </a:xfrm>
          <a:prstGeom prst="rect">
            <a:avLst/>
          </a:prstGeom>
          <a:noFill/>
          <a:ln/>
        </p:spPr>
        <p:txBody>
          <a:bodyPr wrap="square" lIns="0" tIns="0" rIns="0" bIns="0" rtlCol="0" anchor="t"/>
          <a:lstStyle/>
          <a:p>
            <a:pPr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Promotions in leadership roles are male-dominated.</a:t>
            </a:r>
            <a:endParaRPr lang="en-US" sz="1850" dirty="0"/>
          </a:p>
        </p:txBody>
      </p:sp>
      <p:sp>
        <p:nvSpPr>
          <p:cNvPr id="8" name="Shape 5"/>
          <p:cNvSpPr/>
          <p:nvPr/>
        </p:nvSpPr>
        <p:spPr>
          <a:xfrm>
            <a:off x="10178058" y="3265051"/>
            <a:ext cx="538520" cy="538520"/>
          </a:xfrm>
          <a:prstGeom prst="roundRect">
            <a:avLst>
              <a:gd name="adj" fmla="val 6668"/>
            </a:avLst>
          </a:prstGeom>
          <a:solidFill>
            <a:srgbClr val="2F2B54"/>
          </a:solidFill>
          <a:ln/>
        </p:spPr>
      </p:sp>
      <p:sp>
        <p:nvSpPr>
          <p:cNvPr id="9" name="Text 6"/>
          <p:cNvSpPr/>
          <p:nvPr/>
        </p:nvSpPr>
        <p:spPr>
          <a:xfrm>
            <a:off x="10361295" y="3365302"/>
            <a:ext cx="172045" cy="337899"/>
          </a:xfrm>
          <a:prstGeom prst="rect">
            <a:avLst/>
          </a:prstGeom>
          <a:noFill/>
          <a:ln/>
        </p:spPr>
        <p:txBody>
          <a:bodyPr wrap="none" lIns="0" tIns="0" rIns="0" bIns="0" rtlCol="0" anchor="t"/>
          <a:lstStyle/>
          <a:p>
            <a:pPr algn="ctr" indent="0" marL="0">
              <a:lnSpc>
                <a:spcPts val="2650"/>
              </a:lnSpc>
              <a:buNone/>
            </a:pPr>
            <a:r>
              <a:rPr lang="en-US" sz="2650" dirty="0">
                <a:solidFill>
                  <a:srgbClr val="D9E1FF"/>
                </a:solidFill>
                <a:latin typeface="Kanit" pitchFamily="34" charset="0"/>
                <a:ea typeface="Kanit" pitchFamily="34" charset="-122"/>
                <a:cs typeface="Kanit" pitchFamily="34" charset="-120"/>
              </a:rPr>
              <a:t>2</a:t>
            </a:r>
            <a:endParaRPr lang="en-US" sz="2650" dirty="0"/>
          </a:p>
        </p:txBody>
      </p:sp>
      <p:sp>
        <p:nvSpPr>
          <p:cNvPr id="10" name="Text 7"/>
          <p:cNvSpPr/>
          <p:nvPr/>
        </p:nvSpPr>
        <p:spPr>
          <a:xfrm>
            <a:off x="10955893" y="3265051"/>
            <a:ext cx="2816185" cy="351949"/>
          </a:xfrm>
          <a:prstGeom prst="rect">
            <a:avLst/>
          </a:prstGeom>
          <a:noFill/>
          <a:ln/>
        </p:spPr>
        <p:txBody>
          <a:bodyPr wrap="none" lIns="0" tIns="0" rIns="0" bIns="0" rtlCol="0" anchor="t"/>
          <a:lstStyle/>
          <a:p>
            <a:pPr indent="0" marL="0">
              <a:lnSpc>
                <a:spcPts val="2750"/>
              </a:lnSpc>
              <a:buNone/>
            </a:pPr>
            <a:r>
              <a:rPr lang="en-US" sz="2200" dirty="0">
                <a:solidFill>
                  <a:srgbClr val="D9E1FF"/>
                </a:solidFill>
                <a:latin typeface="Kanit" pitchFamily="34" charset="0"/>
                <a:ea typeface="Kanit" pitchFamily="34" charset="-122"/>
                <a:cs typeface="Kanit" pitchFamily="34" charset="-120"/>
              </a:rPr>
              <a:t>Investigate Turnover</a:t>
            </a:r>
            <a:endParaRPr lang="en-US" sz="2200" dirty="0"/>
          </a:p>
        </p:txBody>
      </p:sp>
      <p:sp>
        <p:nvSpPr>
          <p:cNvPr id="11" name="Text 8"/>
          <p:cNvSpPr/>
          <p:nvPr/>
        </p:nvSpPr>
        <p:spPr>
          <a:xfrm>
            <a:off x="10955893" y="3760589"/>
            <a:ext cx="2836783" cy="766048"/>
          </a:xfrm>
          <a:prstGeom prst="rect">
            <a:avLst/>
          </a:prstGeom>
          <a:noFill/>
          <a:ln/>
        </p:spPr>
        <p:txBody>
          <a:bodyPr wrap="square" lIns="0" tIns="0" rIns="0" bIns="0" rtlCol="0" anchor="t"/>
          <a:lstStyle/>
          <a:p>
            <a:pPr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Turnover trends vary by job levels and gender.</a:t>
            </a:r>
            <a:endParaRPr lang="en-US" sz="1850" dirty="0"/>
          </a:p>
        </p:txBody>
      </p:sp>
      <p:sp>
        <p:nvSpPr>
          <p:cNvPr id="12" name="Shape 9"/>
          <p:cNvSpPr/>
          <p:nvPr/>
        </p:nvSpPr>
        <p:spPr>
          <a:xfrm>
            <a:off x="6324124" y="5418177"/>
            <a:ext cx="538520" cy="538520"/>
          </a:xfrm>
          <a:prstGeom prst="roundRect">
            <a:avLst>
              <a:gd name="adj" fmla="val 6668"/>
            </a:avLst>
          </a:prstGeom>
          <a:solidFill>
            <a:srgbClr val="2F2B54"/>
          </a:solidFill>
          <a:ln/>
        </p:spPr>
      </p:sp>
      <p:sp>
        <p:nvSpPr>
          <p:cNvPr id="13" name="Text 10"/>
          <p:cNvSpPr/>
          <p:nvPr/>
        </p:nvSpPr>
        <p:spPr>
          <a:xfrm>
            <a:off x="6505694" y="5518428"/>
            <a:ext cx="175379" cy="337899"/>
          </a:xfrm>
          <a:prstGeom prst="rect">
            <a:avLst/>
          </a:prstGeom>
          <a:noFill/>
          <a:ln/>
        </p:spPr>
        <p:txBody>
          <a:bodyPr wrap="none" lIns="0" tIns="0" rIns="0" bIns="0" rtlCol="0" anchor="t"/>
          <a:lstStyle/>
          <a:p>
            <a:pPr algn="ctr" indent="0" marL="0">
              <a:lnSpc>
                <a:spcPts val="2650"/>
              </a:lnSpc>
              <a:buNone/>
            </a:pPr>
            <a:r>
              <a:rPr lang="en-US" sz="2650" dirty="0">
                <a:solidFill>
                  <a:srgbClr val="D9E1FF"/>
                </a:solidFill>
                <a:latin typeface="Kanit" pitchFamily="34" charset="0"/>
                <a:ea typeface="Kanit" pitchFamily="34" charset="-122"/>
                <a:cs typeface="Kanit" pitchFamily="34" charset="-120"/>
              </a:rPr>
              <a:t>3</a:t>
            </a:r>
            <a:endParaRPr lang="en-US" sz="2650" dirty="0"/>
          </a:p>
        </p:txBody>
      </p:sp>
      <p:sp>
        <p:nvSpPr>
          <p:cNvPr id="14" name="Text 11"/>
          <p:cNvSpPr/>
          <p:nvPr/>
        </p:nvSpPr>
        <p:spPr>
          <a:xfrm>
            <a:off x="7101959" y="5418177"/>
            <a:ext cx="2816185" cy="351949"/>
          </a:xfrm>
          <a:prstGeom prst="rect">
            <a:avLst/>
          </a:prstGeom>
          <a:noFill/>
          <a:ln/>
        </p:spPr>
        <p:txBody>
          <a:bodyPr wrap="none" lIns="0" tIns="0" rIns="0" bIns="0" rtlCol="0" anchor="t"/>
          <a:lstStyle/>
          <a:p>
            <a:pPr indent="0" marL="0">
              <a:lnSpc>
                <a:spcPts val="2750"/>
              </a:lnSpc>
              <a:buNone/>
            </a:pPr>
            <a:r>
              <a:rPr lang="en-US" sz="2200" dirty="0">
                <a:solidFill>
                  <a:srgbClr val="D9E1FF"/>
                </a:solidFill>
                <a:latin typeface="Kanit" pitchFamily="34" charset="0"/>
                <a:ea typeface="Kanit" pitchFamily="34" charset="-122"/>
                <a:cs typeface="Kanit" pitchFamily="34" charset="-120"/>
              </a:rPr>
              <a:t>Promote Diversity</a:t>
            </a:r>
            <a:endParaRPr lang="en-US" sz="2200" dirty="0"/>
          </a:p>
        </p:txBody>
      </p:sp>
      <p:sp>
        <p:nvSpPr>
          <p:cNvPr id="15" name="Text 12"/>
          <p:cNvSpPr/>
          <p:nvPr/>
        </p:nvSpPr>
        <p:spPr>
          <a:xfrm>
            <a:off x="7101959" y="5913715"/>
            <a:ext cx="6690717" cy="383024"/>
          </a:xfrm>
          <a:prstGeom prst="rect">
            <a:avLst/>
          </a:prstGeom>
          <a:noFill/>
          <a:ln/>
        </p:spPr>
        <p:txBody>
          <a:bodyPr wrap="none" lIns="0" tIns="0" rIns="0" bIns="0" rtlCol="0" anchor="t"/>
          <a:lstStyle/>
          <a:p>
            <a:pPr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Improve gender and age diversity in leadership.</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2677239"/>
            <a:ext cx="5931337" cy="704017"/>
          </a:xfrm>
          <a:prstGeom prst="rect">
            <a:avLst/>
          </a:prstGeom>
          <a:noFill/>
          <a:ln/>
        </p:spPr>
        <p:txBody>
          <a:bodyPr wrap="none" lIns="0" tIns="0" rIns="0" bIns="0" rtlCol="0" anchor="t"/>
          <a:lstStyle/>
          <a:p>
            <a:pPr indent="0" marL="0">
              <a:lnSpc>
                <a:spcPts val="5500"/>
              </a:lnSpc>
              <a:buNone/>
            </a:pPr>
            <a:r>
              <a:rPr lang="en-US" sz="4400" dirty="0">
                <a:solidFill>
                  <a:srgbClr val="FFFFFF"/>
                </a:solidFill>
                <a:latin typeface="Kanit" pitchFamily="34" charset="0"/>
                <a:ea typeface="Kanit" pitchFamily="34" charset="-122"/>
                <a:cs typeface="Kanit" pitchFamily="34" charset="-120"/>
              </a:rPr>
              <a:t>Top Agent Performance</a:t>
            </a:r>
            <a:endParaRPr lang="en-US" sz="4400" dirty="0"/>
          </a:p>
        </p:txBody>
      </p:sp>
      <p:sp>
        <p:nvSpPr>
          <p:cNvPr id="3" name="Text 1"/>
          <p:cNvSpPr/>
          <p:nvPr/>
        </p:nvSpPr>
        <p:spPr>
          <a:xfrm>
            <a:off x="837724" y="3979545"/>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Kanit" pitchFamily="34" charset="0"/>
                <a:ea typeface="Kanit" pitchFamily="34" charset="-122"/>
                <a:cs typeface="Kanit" pitchFamily="34" charset="-120"/>
              </a:rPr>
              <a:t>Dan</a:t>
            </a:r>
            <a:endParaRPr lang="en-US" sz="2200" dirty="0"/>
          </a:p>
        </p:txBody>
      </p:sp>
      <p:sp>
        <p:nvSpPr>
          <p:cNvPr id="4" name="Text 2"/>
          <p:cNvSpPr/>
          <p:nvPr/>
        </p:nvSpPr>
        <p:spPr>
          <a:xfrm>
            <a:off x="837724" y="4570809"/>
            <a:ext cx="3928586" cy="766048"/>
          </a:xfrm>
          <a:prstGeom prst="rect">
            <a:avLst/>
          </a:prstGeom>
          <a:noFill/>
          <a:ln/>
        </p:spPr>
        <p:txBody>
          <a:bodyPr wrap="square" lIns="0" tIns="0" rIns="0" bIns="0" rtlCol="0" anchor="t"/>
          <a:lstStyle/>
          <a:p>
            <a:pPr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Satisfaction rating: 3.45. Resolved calls: 471. A top performer.</a:t>
            </a:r>
            <a:endParaRPr lang="en-US" sz="1850" dirty="0"/>
          </a:p>
        </p:txBody>
      </p:sp>
      <p:sp>
        <p:nvSpPr>
          <p:cNvPr id="5" name="Text 3"/>
          <p:cNvSpPr/>
          <p:nvPr/>
        </p:nvSpPr>
        <p:spPr>
          <a:xfrm>
            <a:off x="5357813" y="3979545"/>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Kanit" pitchFamily="34" charset="0"/>
                <a:ea typeface="Kanit" pitchFamily="34" charset="-122"/>
                <a:cs typeface="Kanit" pitchFamily="34" charset="-120"/>
              </a:rPr>
              <a:t>Martha</a:t>
            </a:r>
            <a:endParaRPr lang="en-US" sz="2200" dirty="0"/>
          </a:p>
        </p:txBody>
      </p:sp>
      <p:sp>
        <p:nvSpPr>
          <p:cNvPr id="6" name="Text 4"/>
          <p:cNvSpPr/>
          <p:nvPr/>
        </p:nvSpPr>
        <p:spPr>
          <a:xfrm>
            <a:off x="5357813" y="4570809"/>
            <a:ext cx="3928586" cy="766048"/>
          </a:xfrm>
          <a:prstGeom prst="rect">
            <a:avLst/>
          </a:prstGeom>
          <a:noFill/>
          <a:ln/>
        </p:spPr>
        <p:txBody>
          <a:bodyPr wrap="square" lIns="0" tIns="0" rIns="0" bIns="0" rtlCol="0" anchor="t"/>
          <a:lstStyle/>
          <a:p>
            <a:pPr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Satisfaction rating: 3.47. Resolved calls: 461. Another top performer.</a:t>
            </a:r>
            <a:endParaRPr lang="en-US" sz="1850" dirty="0"/>
          </a:p>
        </p:txBody>
      </p:sp>
      <p:sp>
        <p:nvSpPr>
          <p:cNvPr id="7" name="Text 5"/>
          <p:cNvSpPr/>
          <p:nvPr/>
        </p:nvSpPr>
        <p:spPr>
          <a:xfrm>
            <a:off x="9877901" y="3979545"/>
            <a:ext cx="2816185"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Kanit" pitchFamily="34" charset="0"/>
                <a:ea typeface="Kanit" pitchFamily="34" charset="-122"/>
                <a:cs typeface="Kanit" pitchFamily="34" charset="-120"/>
              </a:rPr>
              <a:t>Joe</a:t>
            </a:r>
            <a:endParaRPr lang="en-US" sz="2200" dirty="0"/>
          </a:p>
        </p:txBody>
      </p:sp>
      <p:sp>
        <p:nvSpPr>
          <p:cNvPr id="8" name="Text 6"/>
          <p:cNvSpPr/>
          <p:nvPr/>
        </p:nvSpPr>
        <p:spPr>
          <a:xfrm>
            <a:off x="9877901" y="4570809"/>
            <a:ext cx="3928586" cy="766048"/>
          </a:xfrm>
          <a:prstGeom prst="rect">
            <a:avLst/>
          </a:prstGeom>
          <a:noFill/>
          <a:ln/>
        </p:spPr>
        <p:txBody>
          <a:bodyPr wrap="square" lIns="0" tIns="0" rIns="0" bIns="0" rtlCol="0" anchor="t"/>
          <a:lstStyle/>
          <a:p>
            <a:pPr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Satisfaction rating: 3.33. Resolved calls: 436. Needs improvement.</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18cced89859c44f9"/>
          <a:stretch>
            <a:fillRect/>
          </a:stretch>
        </p:blipFill>
        <p:spPr>
          <a:xfrm>
            <a:off x="0" y="0"/>
            <a:ext cx="14630400" cy="2992160"/>
          </a:xfrm>
          <a:prstGeom prst="rect">
            <a:avLst/>
          </a:prstGeom>
        </p:spPr>
      </p:pic>
      <p:sp>
        <p:nvSpPr>
          <p:cNvPr id="3" name="Text 0"/>
          <p:cNvSpPr/>
          <p:nvPr/>
        </p:nvSpPr>
        <p:spPr>
          <a:xfrm>
            <a:off x="837724" y="4122420"/>
            <a:ext cx="8104584" cy="704017"/>
          </a:xfrm>
          <a:prstGeom prst="rect">
            <a:avLst/>
          </a:prstGeom>
          <a:noFill/>
          <a:ln/>
        </p:spPr>
        <p:txBody>
          <a:bodyPr wrap="none" lIns="0" tIns="0" rIns="0" bIns="0" rtlCol="0" anchor="t"/>
          <a:lstStyle/>
          <a:p>
            <a:pPr indent="0" marL="0">
              <a:lnSpc>
                <a:spcPts val="5500"/>
              </a:lnSpc>
              <a:buNone/>
            </a:pPr>
            <a:r>
              <a:rPr lang="en-US" sz="4400" dirty="0">
                <a:solidFill>
                  <a:srgbClr val="FFFFFF"/>
                </a:solidFill>
                <a:latin typeface="Kanit" pitchFamily="34" charset="0"/>
                <a:ea typeface="Kanit" pitchFamily="34" charset="-122"/>
                <a:cs typeface="Kanit" pitchFamily="34" charset="-120"/>
              </a:rPr>
              <a:t>Call Resolution and Answer Rate</a:t>
            </a:r>
            <a:endParaRPr lang="en-US" sz="4400" dirty="0"/>
          </a:p>
        </p:txBody>
      </p:sp>
      <p:sp>
        <p:nvSpPr>
          <p:cNvPr id="4" name="Shape 1"/>
          <p:cNvSpPr/>
          <p:nvPr/>
        </p:nvSpPr>
        <p:spPr>
          <a:xfrm>
            <a:off x="837724" y="5454610"/>
            <a:ext cx="538520" cy="538520"/>
          </a:xfrm>
          <a:prstGeom prst="roundRect">
            <a:avLst>
              <a:gd name="adj" fmla="val 6668"/>
            </a:avLst>
          </a:prstGeom>
          <a:solidFill>
            <a:srgbClr val="2F2B54"/>
          </a:solidFill>
          <a:ln/>
        </p:spPr>
      </p:sp>
      <p:sp>
        <p:nvSpPr>
          <p:cNvPr id="5" name="Text 2"/>
          <p:cNvSpPr/>
          <p:nvPr/>
        </p:nvSpPr>
        <p:spPr>
          <a:xfrm>
            <a:off x="1052989" y="5554861"/>
            <a:ext cx="107871" cy="337899"/>
          </a:xfrm>
          <a:prstGeom prst="rect">
            <a:avLst/>
          </a:prstGeom>
          <a:noFill/>
          <a:ln/>
        </p:spPr>
        <p:txBody>
          <a:bodyPr wrap="none" lIns="0" tIns="0" rIns="0" bIns="0" rtlCol="0" anchor="t"/>
          <a:lstStyle/>
          <a:p>
            <a:pPr algn="ctr" indent="0" marL="0">
              <a:lnSpc>
                <a:spcPts val="2650"/>
              </a:lnSpc>
              <a:buNone/>
            </a:pPr>
            <a:r>
              <a:rPr lang="en-US" sz="2650" dirty="0">
                <a:solidFill>
                  <a:srgbClr val="D9E1FF"/>
                </a:solidFill>
                <a:latin typeface="Kanit" pitchFamily="34" charset="0"/>
                <a:ea typeface="Kanit" pitchFamily="34" charset="-122"/>
                <a:cs typeface="Kanit" pitchFamily="34" charset="-120"/>
              </a:rPr>
              <a:t>1</a:t>
            </a:r>
            <a:endParaRPr lang="en-US" sz="2650" dirty="0"/>
          </a:p>
        </p:txBody>
      </p:sp>
      <p:sp>
        <p:nvSpPr>
          <p:cNvPr id="6" name="Text 3"/>
          <p:cNvSpPr/>
          <p:nvPr/>
        </p:nvSpPr>
        <p:spPr>
          <a:xfrm>
            <a:off x="1615559" y="5454610"/>
            <a:ext cx="2816185" cy="351949"/>
          </a:xfrm>
          <a:prstGeom prst="rect">
            <a:avLst/>
          </a:prstGeom>
          <a:noFill/>
          <a:ln/>
        </p:spPr>
        <p:txBody>
          <a:bodyPr wrap="none" lIns="0" tIns="0" rIns="0" bIns="0" rtlCol="0" anchor="t"/>
          <a:lstStyle/>
          <a:p>
            <a:pPr indent="0" marL="0">
              <a:lnSpc>
                <a:spcPts val="2750"/>
              </a:lnSpc>
              <a:buNone/>
            </a:pPr>
            <a:r>
              <a:rPr lang="en-US" sz="2200" dirty="0">
                <a:solidFill>
                  <a:srgbClr val="D9E1FF"/>
                </a:solidFill>
                <a:latin typeface="Kanit" pitchFamily="34" charset="0"/>
                <a:ea typeface="Kanit" pitchFamily="34" charset="-122"/>
                <a:cs typeface="Kanit" pitchFamily="34" charset="-120"/>
              </a:rPr>
              <a:t>High Answer Rate</a:t>
            </a:r>
            <a:endParaRPr lang="en-US" sz="2200" dirty="0"/>
          </a:p>
        </p:txBody>
      </p:sp>
      <p:sp>
        <p:nvSpPr>
          <p:cNvPr id="7" name="Text 4"/>
          <p:cNvSpPr/>
          <p:nvPr/>
        </p:nvSpPr>
        <p:spPr>
          <a:xfrm>
            <a:off x="1615559" y="5950148"/>
            <a:ext cx="3380899" cy="766048"/>
          </a:xfrm>
          <a:prstGeom prst="rect">
            <a:avLst/>
          </a:prstGeom>
          <a:noFill/>
          <a:ln/>
        </p:spPr>
        <p:txBody>
          <a:bodyPr wrap="square" lIns="0" tIns="0" rIns="0" bIns="0" rtlCol="0" anchor="t"/>
          <a:lstStyle/>
          <a:p>
            <a:pPr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81.08% of calls are answered. Shows good accessibility.</a:t>
            </a:r>
            <a:endParaRPr lang="en-US" sz="1850" dirty="0"/>
          </a:p>
        </p:txBody>
      </p:sp>
      <p:sp>
        <p:nvSpPr>
          <p:cNvPr id="8" name="Shape 5"/>
          <p:cNvSpPr/>
          <p:nvPr/>
        </p:nvSpPr>
        <p:spPr>
          <a:xfrm>
            <a:off x="5235773" y="5454610"/>
            <a:ext cx="538520" cy="538520"/>
          </a:xfrm>
          <a:prstGeom prst="roundRect">
            <a:avLst>
              <a:gd name="adj" fmla="val 6668"/>
            </a:avLst>
          </a:prstGeom>
          <a:solidFill>
            <a:srgbClr val="2F2B54"/>
          </a:solidFill>
          <a:ln/>
        </p:spPr>
      </p:sp>
      <p:sp>
        <p:nvSpPr>
          <p:cNvPr id="9" name="Text 6"/>
          <p:cNvSpPr/>
          <p:nvPr/>
        </p:nvSpPr>
        <p:spPr>
          <a:xfrm>
            <a:off x="5419011" y="5554861"/>
            <a:ext cx="172045" cy="337899"/>
          </a:xfrm>
          <a:prstGeom prst="rect">
            <a:avLst/>
          </a:prstGeom>
          <a:noFill/>
          <a:ln/>
        </p:spPr>
        <p:txBody>
          <a:bodyPr wrap="none" lIns="0" tIns="0" rIns="0" bIns="0" rtlCol="0" anchor="t"/>
          <a:lstStyle/>
          <a:p>
            <a:pPr algn="ctr" indent="0" marL="0">
              <a:lnSpc>
                <a:spcPts val="2650"/>
              </a:lnSpc>
              <a:buNone/>
            </a:pPr>
            <a:r>
              <a:rPr lang="en-US" sz="2650" dirty="0">
                <a:solidFill>
                  <a:srgbClr val="D9E1FF"/>
                </a:solidFill>
                <a:latin typeface="Kanit" pitchFamily="34" charset="0"/>
                <a:ea typeface="Kanit" pitchFamily="34" charset="-122"/>
                <a:cs typeface="Kanit" pitchFamily="34" charset="-120"/>
              </a:rPr>
              <a:t>2</a:t>
            </a:r>
            <a:endParaRPr lang="en-US" sz="2650" dirty="0"/>
          </a:p>
        </p:txBody>
      </p:sp>
      <p:sp>
        <p:nvSpPr>
          <p:cNvPr id="10" name="Text 7"/>
          <p:cNvSpPr/>
          <p:nvPr/>
        </p:nvSpPr>
        <p:spPr>
          <a:xfrm>
            <a:off x="6013609" y="5454610"/>
            <a:ext cx="2816185" cy="351949"/>
          </a:xfrm>
          <a:prstGeom prst="rect">
            <a:avLst/>
          </a:prstGeom>
          <a:noFill/>
          <a:ln/>
        </p:spPr>
        <p:txBody>
          <a:bodyPr wrap="none" lIns="0" tIns="0" rIns="0" bIns="0" rtlCol="0" anchor="t"/>
          <a:lstStyle/>
          <a:p>
            <a:pPr indent="0" marL="0">
              <a:lnSpc>
                <a:spcPts val="2750"/>
              </a:lnSpc>
              <a:buNone/>
            </a:pPr>
            <a:r>
              <a:rPr lang="en-US" sz="2200" dirty="0">
                <a:solidFill>
                  <a:srgbClr val="D9E1FF"/>
                </a:solidFill>
                <a:latin typeface="Kanit" pitchFamily="34" charset="0"/>
                <a:ea typeface="Kanit" pitchFamily="34" charset="-122"/>
                <a:cs typeface="Kanit" pitchFamily="34" charset="-120"/>
              </a:rPr>
              <a:t>Resolution Gap</a:t>
            </a:r>
            <a:endParaRPr lang="en-US" sz="2200" dirty="0"/>
          </a:p>
        </p:txBody>
      </p:sp>
      <p:sp>
        <p:nvSpPr>
          <p:cNvPr id="11" name="Text 8"/>
          <p:cNvSpPr/>
          <p:nvPr/>
        </p:nvSpPr>
        <p:spPr>
          <a:xfrm>
            <a:off x="6013609" y="5950148"/>
            <a:ext cx="3380899" cy="766048"/>
          </a:xfrm>
          <a:prstGeom prst="rect">
            <a:avLst/>
          </a:prstGeom>
          <a:noFill/>
          <a:ln/>
        </p:spPr>
        <p:txBody>
          <a:bodyPr wrap="square" lIns="0" tIns="0" rIns="0" bIns="0" rtlCol="0" anchor="t"/>
          <a:lstStyle/>
          <a:p>
            <a:pPr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Resolution rate is 72.92%. Some calls remain unresolved.</a:t>
            </a:r>
            <a:endParaRPr lang="en-US" sz="1850" dirty="0"/>
          </a:p>
        </p:txBody>
      </p:sp>
      <p:sp>
        <p:nvSpPr>
          <p:cNvPr id="12" name="Shape 9"/>
          <p:cNvSpPr/>
          <p:nvPr/>
        </p:nvSpPr>
        <p:spPr>
          <a:xfrm>
            <a:off x="9633823" y="5454610"/>
            <a:ext cx="538520" cy="538520"/>
          </a:xfrm>
          <a:prstGeom prst="roundRect">
            <a:avLst>
              <a:gd name="adj" fmla="val 6668"/>
            </a:avLst>
          </a:prstGeom>
          <a:solidFill>
            <a:srgbClr val="2F2B54"/>
          </a:solidFill>
          <a:ln/>
        </p:spPr>
      </p:sp>
      <p:sp>
        <p:nvSpPr>
          <p:cNvPr id="13" name="Text 10"/>
          <p:cNvSpPr/>
          <p:nvPr/>
        </p:nvSpPr>
        <p:spPr>
          <a:xfrm>
            <a:off x="9815393" y="5554861"/>
            <a:ext cx="175379" cy="337899"/>
          </a:xfrm>
          <a:prstGeom prst="rect">
            <a:avLst/>
          </a:prstGeom>
          <a:noFill/>
          <a:ln/>
        </p:spPr>
        <p:txBody>
          <a:bodyPr wrap="none" lIns="0" tIns="0" rIns="0" bIns="0" rtlCol="0" anchor="t"/>
          <a:lstStyle/>
          <a:p>
            <a:pPr algn="ctr" indent="0" marL="0">
              <a:lnSpc>
                <a:spcPts val="2650"/>
              </a:lnSpc>
              <a:buNone/>
            </a:pPr>
            <a:r>
              <a:rPr lang="en-US" sz="2650" dirty="0">
                <a:solidFill>
                  <a:srgbClr val="D9E1FF"/>
                </a:solidFill>
                <a:latin typeface="Kanit" pitchFamily="34" charset="0"/>
                <a:ea typeface="Kanit" pitchFamily="34" charset="-122"/>
                <a:cs typeface="Kanit" pitchFamily="34" charset="-120"/>
              </a:rPr>
              <a:t>3</a:t>
            </a:r>
            <a:endParaRPr lang="en-US" sz="2650" dirty="0"/>
          </a:p>
        </p:txBody>
      </p:sp>
      <p:sp>
        <p:nvSpPr>
          <p:cNvPr id="14" name="Text 11"/>
          <p:cNvSpPr/>
          <p:nvPr/>
        </p:nvSpPr>
        <p:spPr>
          <a:xfrm>
            <a:off x="10411658" y="5454610"/>
            <a:ext cx="2816185" cy="351949"/>
          </a:xfrm>
          <a:prstGeom prst="rect">
            <a:avLst/>
          </a:prstGeom>
          <a:noFill/>
          <a:ln/>
        </p:spPr>
        <p:txBody>
          <a:bodyPr wrap="none" lIns="0" tIns="0" rIns="0" bIns="0" rtlCol="0" anchor="t"/>
          <a:lstStyle/>
          <a:p>
            <a:pPr indent="0" marL="0">
              <a:lnSpc>
                <a:spcPts val="2750"/>
              </a:lnSpc>
              <a:buNone/>
            </a:pPr>
            <a:r>
              <a:rPr lang="en-US" sz="2200" dirty="0">
                <a:solidFill>
                  <a:srgbClr val="D9E1FF"/>
                </a:solidFill>
                <a:latin typeface="Kanit" pitchFamily="34" charset="0"/>
                <a:ea typeface="Kanit" pitchFamily="34" charset="-122"/>
                <a:cs typeface="Kanit" pitchFamily="34" charset="-120"/>
              </a:rPr>
              <a:t>Action Needed</a:t>
            </a:r>
            <a:endParaRPr lang="en-US" sz="2200" dirty="0"/>
          </a:p>
        </p:txBody>
      </p:sp>
      <p:sp>
        <p:nvSpPr>
          <p:cNvPr id="15" name="Text 12"/>
          <p:cNvSpPr/>
          <p:nvPr/>
        </p:nvSpPr>
        <p:spPr>
          <a:xfrm>
            <a:off x="10411658" y="5950148"/>
            <a:ext cx="3380899" cy="1149072"/>
          </a:xfrm>
          <a:prstGeom prst="rect">
            <a:avLst/>
          </a:prstGeom>
          <a:noFill/>
          <a:ln/>
        </p:spPr>
        <p:txBody>
          <a:bodyPr wrap="square" lIns="0" tIns="0" rIns="0" bIns="0" rtlCol="0" anchor="t"/>
          <a:lstStyle/>
          <a:p>
            <a:pPr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Analyze unresolved cases. Improve first-call resolution (FCR).</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48f31f188315407c"/>
          <a:stretch>
            <a:fillRect/>
          </a:stretch>
        </p:blipFill>
        <p:spPr>
          <a:xfrm>
            <a:off x="9144000" y="0"/>
            <a:ext cx="5486400" cy="8229600"/>
          </a:xfrm>
          <a:prstGeom prst="rect">
            <a:avLst/>
          </a:prstGeom>
        </p:spPr>
      </p:pic>
      <p:sp>
        <p:nvSpPr>
          <p:cNvPr id="3" name="Text 0"/>
          <p:cNvSpPr/>
          <p:nvPr/>
        </p:nvSpPr>
        <p:spPr>
          <a:xfrm>
            <a:off x="837724" y="1428869"/>
            <a:ext cx="5641300" cy="704017"/>
          </a:xfrm>
          <a:prstGeom prst="rect">
            <a:avLst/>
          </a:prstGeom>
          <a:noFill/>
          <a:ln/>
        </p:spPr>
        <p:txBody>
          <a:bodyPr wrap="none" lIns="0" tIns="0" rIns="0" bIns="0" rtlCol="0" anchor="t"/>
          <a:lstStyle/>
          <a:p>
            <a:pPr indent="0" marL="0">
              <a:lnSpc>
                <a:spcPts val="5500"/>
              </a:lnSpc>
              <a:buNone/>
            </a:pPr>
            <a:r>
              <a:rPr lang="en-US" sz="4400" dirty="0">
                <a:solidFill>
                  <a:srgbClr val="FFFFFF"/>
                </a:solidFill>
                <a:latin typeface="Kanit" pitchFamily="34" charset="0"/>
                <a:ea typeface="Kanit" pitchFamily="34" charset="-122"/>
                <a:cs typeface="Kanit" pitchFamily="34" charset="-120"/>
              </a:rPr>
              <a:t>Response Time Impact</a:t>
            </a:r>
            <a:endParaRPr lang="en-US" sz="4400" dirty="0"/>
          </a:p>
        </p:txBody>
      </p:sp>
      <p:pic>
        <p:nvPicPr>
          <p:cNvPr id="4" name="Image 1" descr="preencoded.png">    </p:cNvPr>
          <p:cNvPicPr>
            <a:picLocks noChangeAspect="1"/>
          </p:cNvPicPr>
          <p:nvPr/>
        </p:nvPicPr>
        <p:blipFill>
          <a:blip r:embed="R8e9db78c50034839"/>
          <a:stretch>
            <a:fillRect/>
          </a:stretch>
        </p:blipFill>
        <p:spPr>
          <a:xfrm>
            <a:off x="837724" y="2491859"/>
            <a:ext cx="1196816" cy="1436251"/>
          </a:xfrm>
          <a:prstGeom prst="rect">
            <a:avLst/>
          </a:prstGeom>
        </p:spPr>
      </p:pic>
      <p:sp>
        <p:nvSpPr>
          <p:cNvPr id="5" name="Text 1"/>
          <p:cNvSpPr/>
          <p:nvPr/>
        </p:nvSpPr>
        <p:spPr>
          <a:xfrm>
            <a:off x="2393513" y="2731175"/>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D9E1FF"/>
                </a:solidFill>
                <a:latin typeface="Kanit" pitchFamily="34" charset="0"/>
                <a:ea typeface="Kanit" pitchFamily="34" charset="-122"/>
                <a:cs typeface="Kanit" pitchFamily="34" charset="-120"/>
              </a:rPr>
              <a:t>Becky &amp; Dan</a:t>
            </a:r>
            <a:endParaRPr lang="en-US" sz="2200" dirty="0"/>
          </a:p>
        </p:txBody>
      </p:sp>
      <p:sp>
        <p:nvSpPr>
          <p:cNvPr id="6" name="Text 2"/>
          <p:cNvSpPr/>
          <p:nvPr/>
        </p:nvSpPr>
        <p:spPr>
          <a:xfrm>
            <a:off x="2393513" y="3226713"/>
            <a:ext cx="5912763" cy="383024"/>
          </a:xfrm>
          <a:prstGeom prst="rect">
            <a:avLst/>
          </a:prstGeom>
          <a:noFill/>
          <a:ln/>
        </p:spPr>
        <p:txBody>
          <a:bodyPr wrap="none" lIns="0" tIns="0" rIns="0" bIns="0" rtlCol="0" anchor="t"/>
          <a:lstStyle/>
          <a:p>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Faster response times lead to higher satisfaction.</a:t>
            </a:r>
            <a:endParaRPr lang="en-US" sz="1850" dirty="0"/>
          </a:p>
        </p:txBody>
      </p:sp>
      <p:pic>
        <p:nvPicPr>
          <p:cNvPr id="7" name="Image 2" descr="preencoded.png">    </p:cNvPr>
          <p:cNvPicPr>
            <a:picLocks noChangeAspect="1"/>
          </p:cNvPicPr>
          <p:nvPr/>
        </p:nvPicPr>
        <p:blipFill>
          <a:blip r:embed="R1bddf83d12524aed"/>
          <a:stretch>
            <a:fillRect/>
          </a:stretch>
        </p:blipFill>
        <p:spPr>
          <a:xfrm>
            <a:off x="837724" y="3928110"/>
            <a:ext cx="1196816" cy="1436251"/>
          </a:xfrm>
          <a:prstGeom prst="rect">
            <a:avLst/>
          </a:prstGeom>
        </p:spPr>
      </p:pic>
      <p:sp>
        <p:nvSpPr>
          <p:cNvPr id="8" name="Text 3"/>
          <p:cNvSpPr/>
          <p:nvPr/>
        </p:nvSpPr>
        <p:spPr>
          <a:xfrm>
            <a:off x="2393513" y="4167426"/>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D9E1FF"/>
                </a:solidFill>
                <a:latin typeface="Kanit" pitchFamily="34" charset="0"/>
                <a:ea typeface="Kanit" pitchFamily="34" charset="-122"/>
                <a:cs typeface="Kanit" pitchFamily="34" charset="-120"/>
              </a:rPr>
              <a:t>Joe</a:t>
            </a:r>
            <a:endParaRPr lang="en-US" sz="2200" dirty="0"/>
          </a:p>
        </p:txBody>
      </p:sp>
      <p:sp>
        <p:nvSpPr>
          <p:cNvPr id="9" name="Text 4"/>
          <p:cNvSpPr/>
          <p:nvPr/>
        </p:nvSpPr>
        <p:spPr>
          <a:xfrm>
            <a:off x="2393513" y="4662964"/>
            <a:ext cx="5912763" cy="383024"/>
          </a:xfrm>
          <a:prstGeom prst="rect">
            <a:avLst/>
          </a:prstGeom>
          <a:noFill/>
          <a:ln/>
        </p:spPr>
        <p:txBody>
          <a:bodyPr wrap="none" lIns="0" tIns="0" rIns="0" bIns="0" rtlCol="0" anchor="t"/>
          <a:lstStyle/>
          <a:p>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Slower response time and lower satisfaction.</a:t>
            </a:r>
            <a:endParaRPr lang="en-US" sz="1850" dirty="0"/>
          </a:p>
        </p:txBody>
      </p:sp>
      <p:pic>
        <p:nvPicPr>
          <p:cNvPr id="10" name="Image 3" descr="preencoded.png">    </p:cNvPr>
          <p:cNvPicPr>
            <a:picLocks noChangeAspect="1"/>
          </p:cNvPicPr>
          <p:nvPr/>
        </p:nvPicPr>
        <p:blipFill>
          <a:blip r:embed="R5752485bffb24e25"/>
          <a:stretch>
            <a:fillRect/>
          </a:stretch>
        </p:blipFill>
        <p:spPr>
          <a:xfrm>
            <a:off x="837724" y="5364361"/>
            <a:ext cx="1196816" cy="1436251"/>
          </a:xfrm>
          <a:prstGeom prst="rect">
            <a:avLst/>
          </a:prstGeom>
        </p:spPr>
      </p:pic>
      <p:sp>
        <p:nvSpPr>
          <p:cNvPr id="11" name="Text 5"/>
          <p:cNvSpPr/>
          <p:nvPr/>
        </p:nvSpPr>
        <p:spPr>
          <a:xfrm>
            <a:off x="2393513" y="5603677"/>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D9E1FF"/>
                </a:solidFill>
                <a:latin typeface="Kanit" pitchFamily="34" charset="0"/>
                <a:ea typeface="Kanit" pitchFamily="34" charset="-122"/>
                <a:cs typeface="Kanit" pitchFamily="34" charset="-120"/>
              </a:rPr>
              <a:t>Key takeaway</a:t>
            </a:r>
            <a:endParaRPr lang="en-US" sz="2200" dirty="0"/>
          </a:p>
        </p:txBody>
      </p:sp>
      <p:sp>
        <p:nvSpPr>
          <p:cNvPr id="12" name="Text 6"/>
          <p:cNvSpPr/>
          <p:nvPr/>
        </p:nvSpPr>
        <p:spPr>
          <a:xfrm>
            <a:off x="2393513" y="6099215"/>
            <a:ext cx="5912763" cy="383024"/>
          </a:xfrm>
          <a:prstGeom prst="rect">
            <a:avLst/>
          </a:prstGeom>
          <a:noFill/>
          <a:ln/>
        </p:spPr>
        <p:txBody>
          <a:bodyPr wrap="none" lIns="0" tIns="0" rIns="0" bIns="0" rtlCol="0" anchor="t"/>
          <a:lstStyle/>
          <a:p>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Speed impacts customer experience significantly.</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53177" y="513278"/>
            <a:ext cx="4391739" cy="548997"/>
          </a:xfrm>
          <a:prstGeom prst="rect">
            <a:avLst/>
          </a:prstGeom>
          <a:noFill/>
          <a:ln/>
        </p:spPr>
        <p:txBody>
          <a:bodyPr wrap="none" lIns="0" tIns="0" rIns="0" bIns="0" rtlCol="0" anchor="t"/>
          <a:lstStyle/>
          <a:p>
            <a:pPr indent="0" marL="0">
              <a:lnSpc>
                <a:spcPts val="4300"/>
              </a:lnSpc>
              <a:buNone/>
            </a:pPr>
            <a:r>
              <a:rPr lang="en-US" sz="3450" dirty="0">
                <a:solidFill>
                  <a:srgbClr val="FFFFFF"/>
                </a:solidFill>
                <a:latin typeface="Kanit" pitchFamily="34" charset="0"/>
                <a:ea typeface="Kanit" pitchFamily="34" charset="-122"/>
                <a:cs typeface="Kanit" pitchFamily="34" charset="-120"/>
              </a:rPr>
              <a:t>Call Trends Over Time</a:t>
            </a:r>
            <a:endParaRPr lang="en-US" sz="3450" dirty="0"/>
          </a:p>
        </p:txBody>
      </p:sp>
      <p:pic>
        <p:nvPicPr>
          <p:cNvPr id="3" name="Image 0" descr="preencoded.png">    </p:cNvPr>
          <p:cNvPicPr>
            <a:picLocks noChangeAspect="1"/>
          </p:cNvPicPr>
          <p:nvPr/>
        </p:nvPicPr>
        <p:blipFill>
          <a:blip r:embed="Rd2f31c5c83ff42d1"/>
          <a:stretch>
            <a:fillRect/>
          </a:stretch>
        </p:blipFill>
        <p:spPr>
          <a:xfrm>
            <a:off x="653177" y="1435537"/>
            <a:ext cx="10388918" cy="5817751"/>
          </a:xfrm>
          <a:prstGeom prst="rect">
            <a:avLst/>
          </a:prstGeom>
        </p:spPr>
      </p:pic>
      <p:sp>
        <p:nvSpPr>
          <p:cNvPr id="4" name="Text 1"/>
          <p:cNvSpPr/>
          <p:nvPr/>
        </p:nvSpPr>
        <p:spPr>
          <a:xfrm>
            <a:off x="653177" y="7463195"/>
            <a:ext cx="13324046" cy="298609"/>
          </a:xfrm>
          <a:prstGeom prst="rect">
            <a:avLst/>
          </a:prstGeom>
          <a:noFill/>
          <a:ln/>
        </p:spPr>
        <p:txBody>
          <a:bodyPr wrap="none" lIns="0" tIns="0" rIns="0" bIns="0" rtlCol="0" anchor="t"/>
          <a:lstStyle/>
          <a:p>
            <a:pPr indent="0" marL="0">
              <a:lnSpc>
                <a:spcPts val="2350"/>
              </a:lnSpc>
              <a:buNone/>
            </a:pPr>
            <a:r>
              <a:rPr lang="en-US" sz="1450" dirty="0">
                <a:solidFill>
                  <a:srgbClr val="D9E1FF"/>
                </a:solidFill>
                <a:latin typeface="Martel Sans Light" pitchFamily="34" charset="0"/>
                <a:ea typeface="Martel Sans Light" pitchFamily="34" charset="-122"/>
                <a:cs typeface="Martel Sans Light" pitchFamily="34" charset="-120"/>
              </a:rPr>
              <a:t>January had the highest call volume. There was a decline in February and March. Understand seasonality to plan staffing.</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9775878480c74383"/>
          <a:stretch>
            <a:fillRect/>
          </a:stretch>
        </p:blipFill>
        <p:spPr>
          <a:xfrm>
            <a:off x="0" y="0"/>
            <a:ext cx="5486400" cy="8229600"/>
          </a:xfrm>
          <a:prstGeom prst="rect">
            <a:avLst/>
          </a:prstGeom>
        </p:spPr>
      </p:pic>
      <p:sp>
        <p:nvSpPr>
          <p:cNvPr id="3" name="Text 0"/>
          <p:cNvSpPr/>
          <p:nvPr/>
        </p:nvSpPr>
        <p:spPr>
          <a:xfrm>
            <a:off x="6324124" y="1640562"/>
            <a:ext cx="7468553" cy="1408033"/>
          </a:xfrm>
          <a:prstGeom prst="rect">
            <a:avLst/>
          </a:prstGeom>
          <a:noFill/>
          <a:ln/>
        </p:spPr>
        <p:txBody>
          <a:bodyPr wrap="square" lIns="0" tIns="0" rIns="0" bIns="0" rtlCol="0" anchor="t"/>
          <a:lstStyle/>
          <a:p>
            <a:pPr indent="0" marL="0">
              <a:lnSpc>
                <a:spcPts val="5500"/>
              </a:lnSpc>
              <a:buNone/>
            </a:pPr>
            <a:r>
              <a:rPr lang="en-US" sz="4400" dirty="0">
                <a:solidFill>
                  <a:srgbClr val="FFFFFF"/>
                </a:solidFill>
                <a:latin typeface="Kanit" pitchFamily="34" charset="0"/>
                <a:ea typeface="Kanit" pitchFamily="34" charset="-122"/>
                <a:cs typeface="Kanit" pitchFamily="34" charset="-120"/>
              </a:rPr>
              <a:t>Improve Call Center Performance</a:t>
            </a:r>
            <a:endParaRPr lang="en-US" sz="4400" dirty="0"/>
          </a:p>
        </p:txBody>
      </p:sp>
      <p:pic>
        <p:nvPicPr>
          <p:cNvPr id="4" name="Image 1" descr="preencoded.png">    </p:cNvPr>
          <p:cNvPicPr>
            <a:picLocks noChangeAspect="1"/>
          </p:cNvPicPr>
          <p:nvPr/>
        </p:nvPicPr>
        <p:blipFill>
          <a:blip r:embed="R35372cf4cfa6420d"/>
          <a:stretch>
            <a:fillRect/>
          </a:stretch>
        </p:blipFill>
        <p:spPr>
          <a:xfrm>
            <a:off x="6324124" y="3407569"/>
            <a:ext cx="562451" cy="562451"/>
          </a:xfrm>
          <a:prstGeom prst="rect">
            <a:avLst/>
          </a:prstGeom>
        </p:spPr>
      </p:pic>
      <p:sp>
        <p:nvSpPr>
          <p:cNvPr id="5" name="Text 1"/>
          <p:cNvSpPr/>
          <p:nvPr/>
        </p:nvSpPr>
        <p:spPr>
          <a:xfrm>
            <a:off x="6324124" y="4209336"/>
            <a:ext cx="2250162" cy="703898"/>
          </a:xfrm>
          <a:prstGeom prst="rect">
            <a:avLst/>
          </a:prstGeom>
          <a:noFill/>
          <a:ln/>
        </p:spPr>
        <p:txBody>
          <a:bodyPr wrap="square" lIns="0" tIns="0" rIns="0" bIns="0" rtlCol="0" anchor="t"/>
          <a:lstStyle/>
          <a:p>
            <a:pPr algn="l" indent="0" marL="0">
              <a:lnSpc>
                <a:spcPts val="2750"/>
              </a:lnSpc>
              <a:buNone/>
            </a:pPr>
            <a:r>
              <a:rPr lang="en-US" sz="2200" dirty="0">
                <a:solidFill>
                  <a:srgbClr val="D9E1FF"/>
                </a:solidFill>
                <a:latin typeface="Kanit" pitchFamily="34" charset="0"/>
                <a:ea typeface="Kanit" pitchFamily="34" charset="-122"/>
                <a:cs typeface="Kanit" pitchFamily="34" charset="-120"/>
              </a:rPr>
              <a:t>Optimize Agent Training</a:t>
            </a:r>
            <a:endParaRPr lang="en-US" sz="2200" dirty="0"/>
          </a:p>
        </p:txBody>
      </p:sp>
      <p:sp>
        <p:nvSpPr>
          <p:cNvPr id="6" name="Text 2"/>
          <p:cNvSpPr/>
          <p:nvPr/>
        </p:nvSpPr>
        <p:spPr>
          <a:xfrm>
            <a:off x="6324124" y="5056823"/>
            <a:ext cx="2250162" cy="1149072"/>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Share best practices. Provide soft skills training.</a:t>
            </a:r>
            <a:endParaRPr lang="en-US" sz="1850" dirty="0"/>
          </a:p>
        </p:txBody>
      </p:sp>
      <p:pic>
        <p:nvPicPr>
          <p:cNvPr id="7" name="Image 2" descr="preencoded.png">    </p:cNvPr>
          <p:cNvPicPr>
            <a:picLocks noChangeAspect="1"/>
          </p:cNvPicPr>
          <p:nvPr/>
        </p:nvPicPr>
        <p:blipFill>
          <a:blip r:embed="R23320ba19407479d"/>
          <a:stretch>
            <a:fillRect/>
          </a:stretch>
        </p:blipFill>
        <p:spPr>
          <a:xfrm>
            <a:off x="8933259" y="3407569"/>
            <a:ext cx="562451" cy="562451"/>
          </a:xfrm>
          <a:prstGeom prst="rect">
            <a:avLst/>
          </a:prstGeom>
        </p:spPr>
      </p:pic>
      <p:sp>
        <p:nvSpPr>
          <p:cNvPr id="8" name="Text 3"/>
          <p:cNvSpPr/>
          <p:nvPr/>
        </p:nvSpPr>
        <p:spPr>
          <a:xfrm>
            <a:off x="8933259" y="4209336"/>
            <a:ext cx="2250162" cy="703898"/>
          </a:xfrm>
          <a:prstGeom prst="rect">
            <a:avLst/>
          </a:prstGeom>
          <a:noFill/>
          <a:ln/>
        </p:spPr>
        <p:txBody>
          <a:bodyPr wrap="square" lIns="0" tIns="0" rIns="0" bIns="0" rtlCol="0" anchor="t"/>
          <a:lstStyle/>
          <a:p>
            <a:pPr algn="l" indent="0" marL="0">
              <a:lnSpc>
                <a:spcPts val="2750"/>
              </a:lnSpc>
              <a:buNone/>
            </a:pPr>
            <a:r>
              <a:rPr lang="en-US" sz="2200" dirty="0">
                <a:solidFill>
                  <a:srgbClr val="D9E1FF"/>
                </a:solidFill>
                <a:latin typeface="Kanit" pitchFamily="34" charset="0"/>
                <a:ea typeface="Kanit" pitchFamily="34" charset="-122"/>
                <a:cs typeface="Kanit" pitchFamily="34" charset="-120"/>
              </a:rPr>
              <a:t>Reduce Response Time</a:t>
            </a:r>
            <a:endParaRPr lang="en-US" sz="2200" dirty="0"/>
          </a:p>
        </p:txBody>
      </p:sp>
      <p:sp>
        <p:nvSpPr>
          <p:cNvPr id="9" name="Text 4"/>
          <p:cNvSpPr/>
          <p:nvPr/>
        </p:nvSpPr>
        <p:spPr>
          <a:xfrm>
            <a:off x="8933259" y="5056823"/>
            <a:ext cx="2250162" cy="1149072"/>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Auto-routing, AI chatbots for basic queries.</a:t>
            </a:r>
            <a:endParaRPr lang="en-US" sz="1850" dirty="0"/>
          </a:p>
        </p:txBody>
      </p:sp>
      <p:pic>
        <p:nvPicPr>
          <p:cNvPr id="10" name="Image 3" descr="preencoded.png">    </p:cNvPr>
          <p:cNvPicPr>
            <a:picLocks noChangeAspect="1"/>
          </p:cNvPicPr>
          <p:nvPr/>
        </p:nvPicPr>
        <p:blipFill>
          <a:blip r:embed="R46a0bac52b8c4c9a"/>
          <a:stretch>
            <a:fillRect/>
          </a:stretch>
        </p:blipFill>
        <p:spPr>
          <a:xfrm>
            <a:off x="11542395" y="3407569"/>
            <a:ext cx="562570" cy="562570"/>
          </a:xfrm>
          <a:prstGeom prst="rect">
            <a:avLst/>
          </a:prstGeom>
        </p:spPr>
      </p:pic>
      <p:sp>
        <p:nvSpPr>
          <p:cNvPr id="11" name="Text 5"/>
          <p:cNvSpPr/>
          <p:nvPr/>
        </p:nvSpPr>
        <p:spPr>
          <a:xfrm>
            <a:off x="11542395" y="4209455"/>
            <a:ext cx="2250281" cy="703898"/>
          </a:xfrm>
          <a:prstGeom prst="rect">
            <a:avLst/>
          </a:prstGeom>
          <a:noFill/>
          <a:ln/>
        </p:spPr>
        <p:txBody>
          <a:bodyPr wrap="square" lIns="0" tIns="0" rIns="0" bIns="0" rtlCol="0" anchor="t"/>
          <a:lstStyle/>
          <a:p>
            <a:pPr algn="l" indent="0" marL="0">
              <a:lnSpc>
                <a:spcPts val="2750"/>
              </a:lnSpc>
              <a:buNone/>
            </a:pPr>
            <a:r>
              <a:rPr lang="en-US" sz="2200" dirty="0">
                <a:solidFill>
                  <a:srgbClr val="D9E1FF"/>
                </a:solidFill>
                <a:latin typeface="Kanit" pitchFamily="34" charset="0"/>
                <a:ea typeface="Kanit" pitchFamily="34" charset="-122"/>
                <a:cs typeface="Kanit" pitchFamily="34" charset="-120"/>
              </a:rPr>
              <a:t>Customer Satisfaction</a:t>
            </a:r>
            <a:endParaRPr lang="en-US" sz="2200" dirty="0"/>
          </a:p>
        </p:txBody>
      </p:sp>
      <p:sp>
        <p:nvSpPr>
          <p:cNvPr id="12" name="Text 6"/>
          <p:cNvSpPr/>
          <p:nvPr/>
        </p:nvSpPr>
        <p:spPr>
          <a:xfrm>
            <a:off x="11542395" y="5056942"/>
            <a:ext cx="2250281" cy="1532096"/>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Post-call surveys to understand dissatisfaction reasons.</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306f806403be4242"/>
          <a:stretch>
            <a:fillRect/>
          </a:stretch>
        </p:blipFill>
        <p:spPr>
          <a:xfrm>
            <a:off x="9144000" y="0"/>
            <a:ext cx="5486400" cy="8229600"/>
          </a:xfrm>
          <a:prstGeom prst="rect">
            <a:avLst/>
          </a:prstGeom>
        </p:spPr>
      </p:pic>
      <p:sp>
        <p:nvSpPr>
          <p:cNvPr id="3" name="Text 0"/>
          <p:cNvSpPr/>
          <p:nvPr/>
        </p:nvSpPr>
        <p:spPr>
          <a:xfrm>
            <a:off x="808553" y="635675"/>
            <a:ext cx="6798945" cy="679490"/>
          </a:xfrm>
          <a:prstGeom prst="rect">
            <a:avLst/>
          </a:prstGeom>
          <a:noFill/>
          <a:ln/>
        </p:spPr>
        <p:txBody>
          <a:bodyPr wrap="none" lIns="0" tIns="0" rIns="0" bIns="0" rtlCol="0" anchor="t"/>
          <a:lstStyle/>
          <a:p>
            <a:pPr indent="0" marL="0">
              <a:lnSpc>
                <a:spcPts val="5350"/>
              </a:lnSpc>
              <a:buNone/>
            </a:pPr>
            <a:r>
              <a:rPr lang="en-US" sz="4250" dirty="0">
                <a:solidFill>
                  <a:srgbClr val="FFFFFF"/>
                </a:solidFill>
                <a:latin typeface="Kanit" pitchFamily="34" charset="0"/>
                <a:ea typeface="Kanit" pitchFamily="34" charset="-122"/>
                <a:cs typeface="Kanit" pitchFamily="34" charset="-120"/>
              </a:rPr>
              <a:t>Key Takeaways &amp; Next Steps</a:t>
            </a:r>
            <a:endParaRPr lang="en-US" sz="4250" dirty="0"/>
          </a:p>
        </p:txBody>
      </p:sp>
      <p:sp>
        <p:nvSpPr>
          <p:cNvPr id="4" name="Shape 1"/>
          <p:cNvSpPr/>
          <p:nvPr/>
        </p:nvSpPr>
        <p:spPr>
          <a:xfrm>
            <a:off x="808553" y="1661636"/>
            <a:ext cx="7526893" cy="1309807"/>
          </a:xfrm>
          <a:prstGeom prst="roundRect">
            <a:avLst>
              <a:gd name="adj" fmla="val 2646"/>
            </a:avLst>
          </a:prstGeom>
          <a:solidFill>
            <a:srgbClr val="2F2B54"/>
          </a:solidFill>
          <a:ln/>
        </p:spPr>
      </p:sp>
      <p:sp>
        <p:nvSpPr>
          <p:cNvPr id="5" name="Text 2"/>
          <p:cNvSpPr/>
          <p:nvPr/>
        </p:nvSpPr>
        <p:spPr>
          <a:xfrm>
            <a:off x="1039535" y="1892618"/>
            <a:ext cx="2718078" cy="339685"/>
          </a:xfrm>
          <a:prstGeom prst="rect">
            <a:avLst/>
          </a:prstGeom>
          <a:noFill/>
          <a:ln/>
        </p:spPr>
        <p:txBody>
          <a:bodyPr wrap="none" lIns="0" tIns="0" rIns="0" bIns="0" rtlCol="0" anchor="t"/>
          <a:lstStyle/>
          <a:p>
            <a:pPr indent="0" marL="0">
              <a:lnSpc>
                <a:spcPts val="2650"/>
              </a:lnSpc>
              <a:buNone/>
            </a:pPr>
            <a:r>
              <a:rPr lang="en-US" sz="2100" dirty="0">
                <a:solidFill>
                  <a:srgbClr val="D9E1FF"/>
                </a:solidFill>
                <a:latin typeface="Kanit" pitchFamily="34" charset="0"/>
                <a:ea typeface="Kanit" pitchFamily="34" charset="-122"/>
                <a:cs typeface="Kanit" pitchFamily="34" charset="-120"/>
              </a:rPr>
              <a:t>Agent Performance</a:t>
            </a:r>
            <a:endParaRPr lang="en-US" sz="2100" dirty="0"/>
          </a:p>
        </p:txBody>
      </p:sp>
      <p:sp>
        <p:nvSpPr>
          <p:cNvPr id="6" name="Text 3"/>
          <p:cNvSpPr/>
          <p:nvPr/>
        </p:nvSpPr>
        <p:spPr>
          <a:xfrm>
            <a:off x="1039535" y="2370892"/>
            <a:ext cx="7064931" cy="369570"/>
          </a:xfrm>
          <a:prstGeom prst="rect">
            <a:avLst/>
          </a:prstGeom>
          <a:noFill/>
          <a:ln/>
        </p:spPr>
        <p:txBody>
          <a:bodyPr wrap="none" lIns="0" tIns="0" rIns="0" bIns="0" rtlCol="0" anchor="t"/>
          <a:lstStyle/>
          <a:p>
            <a:pPr indent="0" marL="0">
              <a:lnSpc>
                <a:spcPts val="2900"/>
              </a:lnSpc>
              <a:buNone/>
            </a:pPr>
            <a:r>
              <a:rPr lang="en-US" sz="1800" dirty="0">
                <a:solidFill>
                  <a:srgbClr val="D9E1FF"/>
                </a:solidFill>
                <a:latin typeface="Martel Sans Light" pitchFamily="34" charset="0"/>
                <a:ea typeface="Martel Sans Light" pitchFamily="34" charset="-122"/>
                <a:cs typeface="Martel Sans Light" pitchFamily="34" charset="-120"/>
              </a:rPr>
              <a:t>Focus on training lower-performing agents.</a:t>
            </a:r>
            <a:endParaRPr lang="en-US" sz="1800" dirty="0"/>
          </a:p>
        </p:txBody>
      </p:sp>
      <p:sp>
        <p:nvSpPr>
          <p:cNvPr id="7" name="Shape 4"/>
          <p:cNvSpPr/>
          <p:nvPr/>
        </p:nvSpPr>
        <p:spPr>
          <a:xfrm>
            <a:off x="808553" y="3202424"/>
            <a:ext cx="7526893" cy="1309807"/>
          </a:xfrm>
          <a:prstGeom prst="roundRect">
            <a:avLst>
              <a:gd name="adj" fmla="val 2646"/>
            </a:avLst>
          </a:prstGeom>
          <a:solidFill>
            <a:srgbClr val="2F2B54"/>
          </a:solidFill>
          <a:ln/>
        </p:spPr>
      </p:sp>
      <p:sp>
        <p:nvSpPr>
          <p:cNvPr id="8" name="Text 5"/>
          <p:cNvSpPr/>
          <p:nvPr/>
        </p:nvSpPr>
        <p:spPr>
          <a:xfrm>
            <a:off x="1039535" y="3433405"/>
            <a:ext cx="2718078" cy="339685"/>
          </a:xfrm>
          <a:prstGeom prst="rect">
            <a:avLst/>
          </a:prstGeom>
          <a:noFill/>
          <a:ln/>
        </p:spPr>
        <p:txBody>
          <a:bodyPr wrap="none" lIns="0" tIns="0" rIns="0" bIns="0" rtlCol="0" anchor="t"/>
          <a:lstStyle/>
          <a:p>
            <a:pPr indent="0" marL="0">
              <a:lnSpc>
                <a:spcPts val="2650"/>
              </a:lnSpc>
              <a:buNone/>
            </a:pPr>
            <a:r>
              <a:rPr lang="en-US" sz="2100" dirty="0">
                <a:solidFill>
                  <a:srgbClr val="D9E1FF"/>
                </a:solidFill>
                <a:latin typeface="Kanit" pitchFamily="34" charset="0"/>
                <a:ea typeface="Kanit" pitchFamily="34" charset="-122"/>
                <a:cs typeface="Kanit" pitchFamily="34" charset="-120"/>
              </a:rPr>
              <a:t>Call Resolution</a:t>
            </a:r>
            <a:endParaRPr lang="en-US" sz="2100" dirty="0"/>
          </a:p>
        </p:txBody>
      </p:sp>
      <p:sp>
        <p:nvSpPr>
          <p:cNvPr id="9" name="Text 6"/>
          <p:cNvSpPr/>
          <p:nvPr/>
        </p:nvSpPr>
        <p:spPr>
          <a:xfrm>
            <a:off x="1039535" y="3911679"/>
            <a:ext cx="7064931" cy="369570"/>
          </a:xfrm>
          <a:prstGeom prst="rect">
            <a:avLst/>
          </a:prstGeom>
          <a:noFill/>
          <a:ln/>
        </p:spPr>
        <p:txBody>
          <a:bodyPr wrap="none" lIns="0" tIns="0" rIns="0" bIns="0" rtlCol="0" anchor="t"/>
          <a:lstStyle/>
          <a:p>
            <a:pPr indent="0" marL="0">
              <a:lnSpc>
                <a:spcPts val="2900"/>
              </a:lnSpc>
              <a:buNone/>
            </a:pPr>
            <a:r>
              <a:rPr lang="en-US" sz="1800" dirty="0">
                <a:solidFill>
                  <a:srgbClr val="D9E1FF"/>
                </a:solidFill>
                <a:latin typeface="Martel Sans Light" pitchFamily="34" charset="0"/>
                <a:ea typeface="Martel Sans Light" pitchFamily="34" charset="-122"/>
                <a:cs typeface="Martel Sans Light" pitchFamily="34" charset="-120"/>
              </a:rPr>
              <a:t>Improve first-call resolution rates.</a:t>
            </a:r>
            <a:endParaRPr lang="en-US" sz="1800" dirty="0"/>
          </a:p>
        </p:txBody>
      </p:sp>
      <p:sp>
        <p:nvSpPr>
          <p:cNvPr id="10" name="Shape 7"/>
          <p:cNvSpPr/>
          <p:nvPr/>
        </p:nvSpPr>
        <p:spPr>
          <a:xfrm>
            <a:off x="808553" y="4743212"/>
            <a:ext cx="7526893" cy="1309807"/>
          </a:xfrm>
          <a:prstGeom prst="roundRect">
            <a:avLst>
              <a:gd name="adj" fmla="val 2646"/>
            </a:avLst>
          </a:prstGeom>
          <a:solidFill>
            <a:srgbClr val="2F2B54"/>
          </a:solidFill>
          <a:ln/>
        </p:spPr>
      </p:sp>
      <p:sp>
        <p:nvSpPr>
          <p:cNvPr id="11" name="Text 8"/>
          <p:cNvSpPr/>
          <p:nvPr/>
        </p:nvSpPr>
        <p:spPr>
          <a:xfrm>
            <a:off x="1039535" y="4974193"/>
            <a:ext cx="2718078" cy="339685"/>
          </a:xfrm>
          <a:prstGeom prst="rect">
            <a:avLst/>
          </a:prstGeom>
          <a:noFill/>
          <a:ln/>
        </p:spPr>
        <p:txBody>
          <a:bodyPr wrap="none" lIns="0" tIns="0" rIns="0" bIns="0" rtlCol="0" anchor="t"/>
          <a:lstStyle/>
          <a:p>
            <a:pPr indent="0" marL="0">
              <a:lnSpc>
                <a:spcPts val="2650"/>
              </a:lnSpc>
              <a:buNone/>
            </a:pPr>
            <a:r>
              <a:rPr lang="en-US" sz="2100" dirty="0">
                <a:solidFill>
                  <a:srgbClr val="D9E1FF"/>
                </a:solidFill>
                <a:latin typeface="Kanit" pitchFamily="34" charset="0"/>
                <a:ea typeface="Kanit" pitchFamily="34" charset="-122"/>
                <a:cs typeface="Kanit" pitchFamily="34" charset="-120"/>
              </a:rPr>
              <a:t>Response Time</a:t>
            </a:r>
            <a:endParaRPr lang="en-US" sz="2100" dirty="0"/>
          </a:p>
        </p:txBody>
      </p:sp>
      <p:sp>
        <p:nvSpPr>
          <p:cNvPr id="12" name="Text 9"/>
          <p:cNvSpPr/>
          <p:nvPr/>
        </p:nvSpPr>
        <p:spPr>
          <a:xfrm>
            <a:off x="1039535" y="5452467"/>
            <a:ext cx="7064931" cy="369570"/>
          </a:xfrm>
          <a:prstGeom prst="rect">
            <a:avLst/>
          </a:prstGeom>
          <a:noFill/>
          <a:ln/>
        </p:spPr>
        <p:txBody>
          <a:bodyPr wrap="none" lIns="0" tIns="0" rIns="0" bIns="0" rtlCol="0" anchor="t"/>
          <a:lstStyle/>
          <a:p>
            <a:pPr indent="0" marL="0">
              <a:lnSpc>
                <a:spcPts val="2900"/>
              </a:lnSpc>
              <a:buNone/>
            </a:pPr>
            <a:r>
              <a:rPr lang="en-US" sz="1800" dirty="0">
                <a:solidFill>
                  <a:srgbClr val="D9E1FF"/>
                </a:solidFill>
                <a:latin typeface="Martel Sans Light" pitchFamily="34" charset="0"/>
                <a:ea typeface="Martel Sans Light" pitchFamily="34" charset="-122"/>
                <a:cs typeface="Martel Sans Light" pitchFamily="34" charset="-120"/>
              </a:rPr>
              <a:t>Minimize response times for better satisfaction.</a:t>
            </a:r>
            <a:endParaRPr lang="en-US" sz="1800" dirty="0"/>
          </a:p>
        </p:txBody>
      </p:sp>
      <p:sp>
        <p:nvSpPr>
          <p:cNvPr id="13" name="Shape 10"/>
          <p:cNvSpPr/>
          <p:nvPr/>
        </p:nvSpPr>
        <p:spPr>
          <a:xfrm>
            <a:off x="808553" y="6284000"/>
            <a:ext cx="7526893" cy="1309807"/>
          </a:xfrm>
          <a:prstGeom prst="roundRect">
            <a:avLst>
              <a:gd name="adj" fmla="val 2646"/>
            </a:avLst>
          </a:prstGeom>
          <a:solidFill>
            <a:srgbClr val="2F2B54"/>
          </a:solidFill>
          <a:ln/>
        </p:spPr>
      </p:sp>
      <p:sp>
        <p:nvSpPr>
          <p:cNvPr id="14" name="Text 11"/>
          <p:cNvSpPr/>
          <p:nvPr/>
        </p:nvSpPr>
        <p:spPr>
          <a:xfrm>
            <a:off x="1039535" y="6514981"/>
            <a:ext cx="2718078" cy="339685"/>
          </a:xfrm>
          <a:prstGeom prst="rect">
            <a:avLst/>
          </a:prstGeom>
          <a:noFill/>
          <a:ln/>
        </p:spPr>
        <p:txBody>
          <a:bodyPr wrap="none" lIns="0" tIns="0" rIns="0" bIns="0" rtlCol="0" anchor="t"/>
          <a:lstStyle/>
          <a:p>
            <a:pPr indent="0" marL="0">
              <a:lnSpc>
                <a:spcPts val="2650"/>
              </a:lnSpc>
              <a:buNone/>
            </a:pPr>
            <a:r>
              <a:rPr lang="en-US" sz="2100" dirty="0">
                <a:solidFill>
                  <a:srgbClr val="D9E1FF"/>
                </a:solidFill>
                <a:latin typeface="Kanit" pitchFamily="34" charset="0"/>
                <a:ea typeface="Kanit" pitchFamily="34" charset="-122"/>
                <a:cs typeface="Kanit" pitchFamily="34" charset="-120"/>
              </a:rPr>
              <a:t>Staffing</a:t>
            </a:r>
            <a:endParaRPr lang="en-US" sz="2100" dirty="0"/>
          </a:p>
        </p:txBody>
      </p:sp>
      <p:sp>
        <p:nvSpPr>
          <p:cNvPr id="15" name="Text 12"/>
          <p:cNvSpPr/>
          <p:nvPr/>
        </p:nvSpPr>
        <p:spPr>
          <a:xfrm>
            <a:off x="1039535" y="6993255"/>
            <a:ext cx="7064931" cy="369570"/>
          </a:xfrm>
          <a:prstGeom prst="rect">
            <a:avLst/>
          </a:prstGeom>
          <a:noFill/>
          <a:ln/>
        </p:spPr>
        <p:txBody>
          <a:bodyPr wrap="none" lIns="0" tIns="0" rIns="0" bIns="0" rtlCol="0" anchor="t"/>
          <a:lstStyle/>
          <a:p>
            <a:pPr indent="0" marL="0">
              <a:lnSpc>
                <a:spcPts val="2900"/>
              </a:lnSpc>
              <a:buNone/>
            </a:pPr>
            <a:r>
              <a:rPr lang="en-US" sz="1800" dirty="0">
                <a:solidFill>
                  <a:srgbClr val="D9E1FF"/>
                </a:solidFill>
                <a:latin typeface="Martel Sans Light" pitchFamily="34" charset="0"/>
                <a:ea typeface="Martel Sans Light" pitchFamily="34" charset="-122"/>
                <a:cs typeface="Martel Sans Light" pitchFamily="34" charset="-120"/>
              </a:rPr>
              <a:t>Adjust staffing based on call trends and seasonality.</a:t>
            </a:r>
            <a:endParaRPr lang="en-US" sz="1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fe37e4c5f7a24cbd"/>
          <a:stretch>
            <a:fillRect/>
          </a:stretch>
        </p:blipFill>
        <p:spPr>
          <a:xfrm>
            <a:off x="0" y="0"/>
            <a:ext cx="5486400" cy="8229600"/>
          </a:xfrm>
          <a:prstGeom prst="rect">
            <a:avLst/>
          </a:prstGeom>
        </p:spPr>
      </p:pic>
      <p:sp>
        <p:nvSpPr>
          <p:cNvPr id="3" name="Text 0"/>
          <p:cNvSpPr/>
          <p:nvPr/>
        </p:nvSpPr>
        <p:spPr>
          <a:xfrm>
            <a:off x="6324124" y="2656761"/>
            <a:ext cx="7468553" cy="1408033"/>
          </a:xfrm>
          <a:prstGeom prst="rect">
            <a:avLst/>
          </a:prstGeom>
          <a:noFill/>
          <a:ln/>
        </p:spPr>
        <p:txBody>
          <a:bodyPr wrap="square" lIns="0" tIns="0" rIns="0" bIns="0" rtlCol="0" anchor="t"/>
          <a:lstStyle/>
          <a:p>
            <a:pPr indent="0" marL="0">
              <a:lnSpc>
                <a:spcPts val="5500"/>
              </a:lnSpc>
              <a:buNone/>
            </a:pPr>
            <a:r>
              <a:rPr lang="en-US" sz="4400" dirty="0">
                <a:solidFill>
                  <a:srgbClr val="FFFFFF"/>
                </a:solidFill>
                <a:latin typeface="Kanit" pitchFamily="34" charset="0"/>
                <a:ea typeface="Kanit" pitchFamily="34" charset="-122"/>
                <a:cs typeface="Kanit" pitchFamily="34" charset="-120"/>
              </a:rPr>
              <a:t>Customer Churn Exploratory Analysis</a:t>
            </a:r>
            <a:endParaRPr lang="en-US" sz="4400" dirty="0"/>
          </a:p>
        </p:txBody>
      </p:sp>
      <p:sp>
        <p:nvSpPr>
          <p:cNvPr id="4" name="Text 1"/>
          <p:cNvSpPr/>
          <p:nvPr/>
        </p:nvSpPr>
        <p:spPr>
          <a:xfrm>
            <a:off x="6324124" y="4423767"/>
            <a:ext cx="7468553" cy="1149072"/>
          </a:xfrm>
          <a:prstGeom prst="rect">
            <a:avLst/>
          </a:prstGeom>
          <a:noFill/>
          <a:ln/>
        </p:spPr>
        <p:txBody>
          <a:bodyPr wrap="square" lIns="0" tIns="0" rIns="0" bIns="0" rtlCol="0" anchor="t"/>
          <a:lstStyle/>
          <a:p>
            <a:pPr indent="0" marL="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This presentation explores customer churn insights. It covers key metrics and demographics. Also included are subscription details and service usage. We aim to identify churn risk factors.</a:t>
            </a:r>
            <a:endParaRPr lang="en-US" sz="1850" dirty="0"/>
          </a:p>
        </p:txBody>
      </p:sp>
    </p:spTree>
  </p:cSld>
  <p:clrMapOvr>
    <a:masterClrMapping/>
  </p:clrMapOvr>
</p:sld>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oreProperties xmlns:dc="http://purl.org/dc/elements/1.1/" xmlns:dcterms="http://purl.org/dc/terms/" xmlns:xsi="http://www.w3.org/2001/XMLSchema-instance" xmlns="http://schemas.openxmlformats.org/package/2006/metadata/core-properties">
  <dc:title>PptxGenJS Presentation</dc:title>
  <dc:subject>PptxGenJS Presentation</dc:subject>
  <dc:creator>PptxGenJS</dc:creator>
  <lastModifiedBy>PptxGenJS</lastModifiedBy>
  <revision>1</revision>
  <dcterms:created xsi:type="dcterms:W3CDTF">2025-02-27T04:16:21.0000000Z</dcterms:created>
  <dcterms:modified xsi:type="dcterms:W3CDTF">2025-02-27T04:19:21.9810000Z</dcterms:modified>
</coreProperties>
</file>